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52"/>
  </p:notesMasterIdLst>
  <p:handoutMasterIdLst>
    <p:handoutMasterId r:id="rId53"/>
  </p:handoutMasterIdLst>
  <p:sldIdLst>
    <p:sldId id="264" r:id="rId5"/>
    <p:sldId id="269" r:id="rId6"/>
    <p:sldId id="267" r:id="rId7"/>
    <p:sldId id="265" r:id="rId8"/>
    <p:sldId id="266" r:id="rId9"/>
    <p:sldId id="268" r:id="rId10"/>
    <p:sldId id="270" r:id="rId11"/>
    <p:sldId id="271" r:id="rId12"/>
    <p:sldId id="272" r:id="rId13"/>
    <p:sldId id="273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276" r:id="rId50"/>
    <p:sldId id="274" r:id="rId51"/>
  </p:sldIdLst>
  <p:sldSz cx="12188825" cy="6858000"/>
  <p:notesSz cx="6858000" cy="9144000"/>
  <p:defaultTextStyle>
    <a:defPPr rtl="0">
      <a:defRPr lang="h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91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EDA7075-86FF-42B2-8927-7F322A15F833}" type="datetime1">
              <a:rPr lang="hu-HU" smtClean="0">
                <a:solidFill>
                  <a:schemeClr val="tx2"/>
                </a:solidFill>
              </a:rPr>
              <a:pPr algn="r" rtl="0"/>
              <a:t>2017.03.19.</a:t>
            </a:fld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hu-HU" smtClean="0">
                <a:solidFill>
                  <a:schemeClr val="tx2"/>
                </a:solidFill>
              </a:rPr>
              <a:pPr algn="r" rtl="0"/>
              <a:t>‹#›</a:t>
            </a:fld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6648EB40-417A-43B6-8398-70047EA5A74C}" type="datetime1">
              <a:rPr lang="hu-HU" smtClean="0"/>
              <a:pPr/>
              <a:t>2017.03.19.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8677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681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smtClean="0"/>
              <a:t>Kattintson ide az alcím mintájának szerkesztéséhez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E2763D-E032-4DFF-B0B3-3D8422FFCF0E}" type="datetime1">
              <a:rPr lang="hu-HU" smtClean="0"/>
              <a:pPr/>
              <a:t>2017.03.19.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7ABD3E-B90B-44E6-BFFE-432971789295}" type="datetime1">
              <a:rPr lang="hu-HU" smtClean="0"/>
              <a:pPr/>
              <a:t>2017.03.19.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marL="304747" indent="-304747">
              <a:buFont typeface="Wingdings" panose="05000000000000000000" pitchFamily="2" charset="2"/>
              <a:buChar char="&amp;"/>
              <a:defRPr/>
            </a:lvl1pPr>
            <a:lvl2pPr marL="731392" indent="-304747">
              <a:buFont typeface="Wingdings" panose="05000000000000000000" pitchFamily="2" charset="2"/>
              <a:buChar char="&amp;"/>
              <a:defRPr/>
            </a:lvl2pPr>
            <a:lvl3pPr marL="1158037" indent="-304747">
              <a:buFont typeface="Wingdings" panose="05000000000000000000" pitchFamily="2" charset="2"/>
              <a:buChar char="&amp;"/>
              <a:defRPr/>
            </a:lvl3pPr>
            <a:lvl4pPr marL="1584683" indent="-304747">
              <a:buFont typeface="Wingdings" panose="05000000000000000000" pitchFamily="2" charset="2"/>
              <a:buChar char="&amp;"/>
              <a:defRPr/>
            </a:lvl4pPr>
            <a:lvl5pPr marL="2011328" indent="-304747" algn="l" rtl="0">
              <a:buFont typeface="Wingdings" panose="05000000000000000000" pitchFamily="2" charset="2"/>
              <a:buChar char="&amp;"/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6C6E60-1866-4758-8791-4C4E45C36254}" type="datetime1">
              <a:rPr lang="hu-HU" smtClean="0"/>
              <a:pPr/>
              <a:t>2017.03.19.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marL="304747" indent="-304747" algn="l" rtl="0">
              <a:buFont typeface="Wingdings" panose="05000000000000000000" pitchFamily="2" charset="2"/>
              <a:buChar char=""/>
              <a:defRPr sz="2400"/>
            </a:lvl1pPr>
            <a:lvl2pPr marL="731392" indent="-304747" algn="l" rtl="0">
              <a:buFont typeface="Wingdings" panose="05000000000000000000" pitchFamily="2" charset="2"/>
              <a:buChar char=""/>
              <a:defRPr sz="2000"/>
            </a:lvl2pPr>
            <a:lvl3pPr marL="1158037" indent="-304747" algn="l" rtl="0">
              <a:buFont typeface="Wingdings" panose="05000000000000000000" pitchFamily="2" charset="2"/>
              <a:buChar char=""/>
              <a:defRPr sz="1800"/>
            </a:lvl3pPr>
            <a:lvl4pPr marL="1584683" indent="-304747" algn="l" rtl="0">
              <a:buFont typeface="Wingdings" panose="05000000000000000000" pitchFamily="2" charset="2"/>
              <a:buChar char=""/>
              <a:defRPr sz="1800"/>
            </a:lvl4pPr>
            <a:lvl5pPr marL="2011328" indent="-304747" algn="l" rtl="0">
              <a:buFont typeface="Wingdings" panose="05000000000000000000" pitchFamily="2" charset="2"/>
              <a:buChar char=""/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marL="304747" indent="-304747" algn="l" rtl="0">
              <a:buFont typeface="Wingdings" panose="05000000000000000000" pitchFamily="2" charset="2"/>
              <a:buChar char=""/>
              <a:defRPr sz="2400"/>
            </a:lvl1pPr>
            <a:lvl2pPr marL="731392" indent="-304747" algn="l" rtl="0">
              <a:buFont typeface="Wingdings" panose="05000000000000000000" pitchFamily="2" charset="2"/>
              <a:buChar char=""/>
              <a:defRPr sz="2000"/>
            </a:lvl2pPr>
            <a:lvl3pPr marL="1158037" indent="-304747" algn="l" rtl="0">
              <a:buFont typeface="Wingdings" panose="05000000000000000000" pitchFamily="2" charset="2"/>
              <a:buChar char=""/>
              <a:defRPr sz="1800"/>
            </a:lvl3pPr>
            <a:lvl4pPr marL="1584683" indent="-304747" algn="l" rtl="0">
              <a:buFont typeface="Wingdings" panose="05000000000000000000" pitchFamily="2" charset="2"/>
              <a:buChar char=""/>
              <a:defRPr sz="1800"/>
            </a:lvl4pPr>
            <a:lvl5pPr marL="2011328" indent="-304747" algn="l" rtl="0">
              <a:buFont typeface="Wingdings" panose="05000000000000000000" pitchFamily="2" charset="2"/>
              <a:buChar char=""/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8FF994-63F4-4649-B3EC-87876C8F5873}" type="datetime1">
              <a:rPr lang="hu-HU" smtClean="0"/>
              <a:pPr/>
              <a:t>2017.03.19.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E2DD76-DA38-4175-BA3B-63CD08093EE0}" type="datetime1">
              <a:rPr lang="hu-HU" smtClean="0"/>
              <a:pPr/>
              <a:t>2017.03.19.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77CE3F-4691-403E-A0B4-65592C908B08}" type="datetime1">
              <a:rPr lang="hu-HU" smtClean="0"/>
              <a:pPr/>
              <a:t>2017.03.19.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C7133D-4DC0-4E2A-8D81-F8B473E814B4}" type="datetime1">
              <a:rPr lang="hu-HU" smtClean="0"/>
              <a:pPr/>
              <a:t>2017.03.19.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78BBDA-88A6-480E-A129-7B2F79ABA348}" type="datetime1">
              <a:rPr lang="hu-HU" smtClean="0"/>
              <a:pPr/>
              <a:t>2017.03.19.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81C038-294F-4567-9ADB-CFB54F107354}" type="datetime1">
              <a:rPr lang="hu-HU" smtClean="0"/>
              <a:pPr/>
              <a:t>2017.03.19.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82AADB5-EBED-4173-BC4E-244A8186BD03}" type="datetime1">
              <a:rPr lang="hu-HU" smtClean="0"/>
              <a:pPr/>
              <a:t>2017.03.19.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m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tmp"/><Relationship Id="rId4" Type="http://schemas.openxmlformats.org/officeDocument/2006/relationships/image" Target="../media/image36.tm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ivsz.hu/hirek/a-digitalis-transzformacio-kora-vityi-peter-szubjektiv/" TargetMode="External"/><Relationship Id="rId2" Type="http://schemas.openxmlformats.org/officeDocument/2006/relationships/hyperlink" Target="https://www.youtube.com/watch?v=6Cf7IL_eZ3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65424" y="2708920"/>
            <a:ext cx="413917" cy="3298825"/>
          </a:xfrm>
        </p:spPr>
        <p:txBody>
          <a:bodyPr rtlCol="0">
            <a:normAutofit fontScale="90000"/>
          </a:bodyPr>
          <a:lstStyle/>
          <a:p>
            <a:pPr rtl="0"/>
            <a:r>
              <a:rPr lang="hu-HU" sz="3200" dirty="0" smtClean="0"/>
              <a:t>Digitális átállás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878145" y="5603745"/>
            <a:ext cx="7008574" cy="1244600"/>
          </a:xfrm>
        </p:spPr>
        <p:txBody>
          <a:bodyPr rtlCol="0">
            <a:normAutofit/>
          </a:bodyPr>
          <a:lstStyle/>
          <a:p>
            <a:pPr rtl="0"/>
            <a:r>
              <a:rPr lang="hu-HU" sz="1800" dirty="0" smtClean="0"/>
              <a:t>2017. március 22.</a:t>
            </a:r>
            <a:endParaRPr lang="hu-HU" sz="1800" dirty="0"/>
          </a:p>
          <a:p>
            <a:pPr rtl="0"/>
            <a:r>
              <a:rPr lang="hu-HU" sz="1800" dirty="0" smtClean="0"/>
              <a:t>Könyvtáros szakmai nap</a:t>
            </a:r>
          </a:p>
          <a:p>
            <a:pPr rtl="0"/>
            <a:r>
              <a:rPr lang="hu-HU" sz="1800" dirty="0" err="1" smtClean="0"/>
              <a:t>Babics</a:t>
            </a:r>
            <a:r>
              <a:rPr lang="hu-HU" sz="1800" dirty="0" smtClean="0"/>
              <a:t> Csaba</a:t>
            </a:r>
            <a:endParaRPr lang="hu-HU" sz="1800" dirty="0"/>
          </a:p>
        </p:txBody>
      </p:sp>
      <p:pic>
        <p:nvPicPr>
          <p:cNvPr id="1026" name="Picture 2" descr="Képtalálat a következőre: „okostelefon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52" y="4559629"/>
            <a:ext cx="372898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260647"/>
            <a:ext cx="5467877" cy="409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új eszközök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Használtuk megkönnyíti az életünk</a:t>
            </a:r>
          </a:p>
          <a:p>
            <a:r>
              <a:rPr lang="hu-HU" dirty="0" smtClean="0"/>
              <a:t>Érzékelés, az ember cselekvési határainak kiterjesztése</a:t>
            </a:r>
          </a:p>
          <a:p>
            <a:r>
              <a:rPr lang="hu-HU" dirty="0" smtClean="0"/>
              <a:t>Nagyon fontos: </a:t>
            </a:r>
          </a:p>
          <a:p>
            <a:pPr lvl="1"/>
            <a:r>
              <a:rPr lang="hu-HU" dirty="0" smtClean="0"/>
              <a:t>ez </a:t>
            </a:r>
            <a:r>
              <a:rPr lang="hu-HU" dirty="0"/>
              <a:t>korántsem </a:t>
            </a:r>
            <a:r>
              <a:rPr lang="hu-HU" dirty="0" smtClean="0"/>
              <a:t>új eszközök,</a:t>
            </a:r>
          </a:p>
          <a:p>
            <a:pPr lvl="1"/>
            <a:r>
              <a:rPr lang="hu-HU" dirty="0" smtClean="0"/>
              <a:t>És nem a számítógép</a:t>
            </a:r>
          </a:p>
          <a:p>
            <a:r>
              <a:rPr lang="hu-HU" dirty="0" smtClean="0"/>
              <a:t>alkalmazása!</a:t>
            </a:r>
          </a:p>
          <a:p>
            <a:r>
              <a:rPr lang="hu-HU" dirty="0" smtClean="0"/>
              <a:t>Ahogyan a Gutenberg </a:t>
            </a:r>
            <a:r>
              <a:rPr lang="hu-HU" dirty="0" err="1" smtClean="0"/>
              <a:t>galaxys</a:t>
            </a:r>
            <a:r>
              <a:rPr lang="hu-HU" dirty="0" smtClean="0"/>
              <a:t> esetén is paradigmaváltás történt</a:t>
            </a: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788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4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digitális transzformáció </a:t>
            </a:r>
            <a:br>
              <a:rPr lang="hu-HU" dirty="0" smtClean="0"/>
            </a:br>
            <a:r>
              <a:rPr lang="hu-HU" sz="3600" dirty="0" smtClean="0"/>
              <a:t>(</a:t>
            </a:r>
            <a:r>
              <a:rPr lang="hu-HU" sz="3600" dirty="0" err="1" smtClean="0"/>
              <a:t>Vityi</a:t>
            </a:r>
            <a:r>
              <a:rPr lang="hu-HU" sz="3600" dirty="0" smtClean="0"/>
              <a:t> Péter IVSZ alelnök cikke)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 smtClean="0"/>
              <a:t>„</a:t>
            </a:r>
            <a:r>
              <a:rPr lang="hu-HU" i="1" dirty="0"/>
              <a:t> A forradalom mindig új esélyeket teremt - felzárkózásra és leszakadásra egyaránt. </a:t>
            </a:r>
            <a:endParaRPr lang="hu-HU" i="1" dirty="0" smtClean="0"/>
          </a:p>
          <a:p>
            <a:r>
              <a:rPr lang="hu-HU" i="1" dirty="0" smtClean="0"/>
              <a:t>A </a:t>
            </a:r>
            <a:r>
              <a:rPr lang="hu-HU" i="1" dirty="0"/>
              <a:t>jelen forradalma a </a:t>
            </a:r>
            <a:r>
              <a:rPr lang="hu-HU" i="1" dirty="0" err="1"/>
              <a:t>digitalizáció</a:t>
            </a:r>
            <a:r>
              <a:rPr lang="hu-HU" i="1" dirty="0"/>
              <a:t>, amely száguldva tört rá a teljes társadalomra és a gazdaságra. </a:t>
            </a:r>
            <a:endParaRPr lang="hu-HU" i="1" dirty="0" smtClean="0"/>
          </a:p>
          <a:p>
            <a:r>
              <a:rPr lang="hu-HU" i="1" dirty="0" smtClean="0"/>
              <a:t>Az </a:t>
            </a:r>
            <a:r>
              <a:rPr lang="hu-HU" i="1" dirty="0"/>
              <a:t>átalakulás már régóta zajlik, ám most intenzitása minden korábbinál erősebb, és a gazdaság minden szegmensét érinti. </a:t>
            </a:r>
            <a:endParaRPr lang="hu-HU" i="1" dirty="0" smtClean="0"/>
          </a:p>
          <a:p>
            <a:r>
              <a:rPr lang="hu-HU" i="1" dirty="0" smtClean="0"/>
              <a:t>A </a:t>
            </a:r>
            <a:r>
              <a:rPr lang="hu-HU" b="1" i="1" dirty="0" err="1"/>
              <a:t>digitalizáció</a:t>
            </a:r>
            <a:r>
              <a:rPr lang="hu-HU" b="1" i="1" dirty="0"/>
              <a:t> nem választható</a:t>
            </a:r>
            <a:r>
              <a:rPr lang="hu-HU" i="1" dirty="0"/>
              <a:t>, kizárólag a szerepünk benne: </a:t>
            </a:r>
            <a:r>
              <a:rPr lang="hu-HU" b="1" i="1" dirty="0"/>
              <a:t>rajtunk múlik, hogy nyertesei vagy vesztesei leszünk-e</a:t>
            </a:r>
            <a:r>
              <a:rPr lang="hu-HU" i="1" dirty="0" smtClean="0"/>
              <a:t>.”</a:t>
            </a:r>
            <a:endParaRPr lang="hu-HU" i="1" dirty="0"/>
          </a:p>
          <a:p>
            <a:endParaRPr lang="hu-HU" dirty="0"/>
          </a:p>
        </p:txBody>
      </p:sp>
      <p:pic>
        <p:nvPicPr>
          <p:cNvPr id="5122" name="Picture 2" descr="profil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44" y="273050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53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digitális transzformáció?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fizikai világot leképezzük egy virtuális térben is, </a:t>
            </a:r>
            <a:endParaRPr lang="hu-HU" dirty="0" smtClean="0"/>
          </a:p>
          <a:p>
            <a:r>
              <a:rPr lang="hu-HU" dirty="0" smtClean="0"/>
              <a:t>Teret engedünk az új módszereknek</a:t>
            </a:r>
          </a:p>
          <a:p>
            <a:r>
              <a:rPr lang="hu-HU" dirty="0" smtClean="0"/>
              <a:t>a </a:t>
            </a:r>
            <a:r>
              <a:rPr lang="hu-HU" dirty="0"/>
              <a:t>web világában </a:t>
            </a:r>
            <a:r>
              <a:rPr lang="hu-HU" dirty="0" smtClean="0"/>
              <a:t>már megszokhattuk</a:t>
            </a:r>
            <a:r>
              <a:rPr lang="hu-HU" dirty="0"/>
              <a:t>. </a:t>
            </a:r>
            <a:endParaRPr lang="hu-HU" dirty="0" smtClean="0"/>
          </a:p>
          <a:p>
            <a:pPr lvl="1"/>
            <a:r>
              <a:rPr lang="hu-HU" dirty="0" smtClean="0"/>
              <a:t>Dinamikusan </a:t>
            </a:r>
            <a:r>
              <a:rPr lang="hu-HU" dirty="0"/>
              <a:t>változtathatunk az összefüggéseken, </a:t>
            </a:r>
            <a:endParaRPr lang="hu-HU" dirty="0" smtClean="0"/>
          </a:p>
          <a:p>
            <a:pPr lvl="1"/>
            <a:r>
              <a:rPr lang="hu-HU" dirty="0" smtClean="0"/>
              <a:t>mérhetünk</a:t>
            </a:r>
            <a:r>
              <a:rPr lang="hu-HU" dirty="0"/>
              <a:t>, értékelhetünk, 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0508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Digitális eszközök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hatékonyabbá </a:t>
            </a:r>
            <a:r>
              <a:rPr lang="hu-HU" dirty="0"/>
              <a:t>tehetjük a folyamatokat,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megfelelő eszközök </a:t>
            </a:r>
            <a:endParaRPr lang="hu-HU" dirty="0" smtClean="0"/>
          </a:p>
          <a:p>
            <a:pPr lvl="1"/>
            <a:r>
              <a:rPr lang="hu-HU" dirty="0" smtClean="0"/>
              <a:t>robotok</a:t>
            </a:r>
            <a:r>
              <a:rPr lang="hu-HU" dirty="0"/>
              <a:t>, </a:t>
            </a:r>
            <a:endParaRPr lang="hu-HU" dirty="0" smtClean="0"/>
          </a:p>
          <a:p>
            <a:pPr lvl="1"/>
            <a:r>
              <a:rPr lang="hu-HU" dirty="0" smtClean="0"/>
              <a:t>3D-s </a:t>
            </a:r>
            <a:r>
              <a:rPr lang="hu-HU" dirty="0"/>
              <a:t>nyomtatás, </a:t>
            </a:r>
            <a:endParaRPr lang="hu-HU" dirty="0" smtClean="0"/>
          </a:p>
          <a:p>
            <a:pPr lvl="1"/>
            <a:r>
              <a:rPr lang="hu-HU" dirty="0" smtClean="0"/>
              <a:t>virtuális </a:t>
            </a:r>
            <a:r>
              <a:rPr lang="hu-HU" dirty="0"/>
              <a:t>és kiterjesztett valóság, </a:t>
            </a:r>
            <a:endParaRPr lang="hu-HU" dirty="0" smtClean="0"/>
          </a:p>
          <a:p>
            <a:pPr lvl="1"/>
            <a:r>
              <a:rPr lang="hu-HU" dirty="0" err="1" smtClean="0"/>
              <a:t>drónok</a:t>
            </a:r>
            <a:r>
              <a:rPr lang="hu-HU" dirty="0" smtClean="0"/>
              <a:t> </a:t>
            </a:r>
          </a:p>
          <a:p>
            <a:r>
              <a:rPr lang="hu-HU" dirty="0" smtClean="0"/>
              <a:t>ezek </a:t>
            </a:r>
            <a:r>
              <a:rPr lang="hu-HU" dirty="0"/>
              <a:t>segítségével az eredményt érvényesítjük a fizikai világban is. </a:t>
            </a:r>
            <a:endParaRPr lang="hu-HU" dirty="0" smtClean="0"/>
          </a:p>
          <a:p>
            <a:r>
              <a:rPr lang="hu-HU" dirty="0" smtClean="0"/>
              <a:t>Megszabadulunk </a:t>
            </a:r>
            <a:r>
              <a:rPr lang="hu-HU" dirty="0"/>
              <a:t>a hagyományos korlátoktól - a tértől, az időtől, a méretektől</a:t>
            </a:r>
            <a:r>
              <a:rPr lang="hu-HU" dirty="0" smtClean="0"/>
              <a:t>.</a:t>
            </a:r>
          </a:p>
          <a:p>
            <a:r>
              <a:rPr lang="hu-HU" dirty="0" smtClean="0"/>
              <a:t>National </a:t>
            </a:r>
            <a:r>
              <a:rPr lang="hu-HU" dirty="0" err="1" smtClean="0"/>
              <a:t>Geographic</a:t>
            </a:r>
            <a:r>
              <a:rPr lang="hu-HU" dirty="0" smtClean="0"/>
              <a:t> 2017/II. Egri Vár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450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Vár állott, most </a:t>
            </a:r>
            <a:r>
              <a:rPr lang="hu-HU" dirty="0" err="1" smtClean="0"/>
              <a:t>bithalom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National </a:t>
            </a:r>
            <a:r>
              <a:rPr lang="hu-HU" dirty="0" err="1" smtClean="0"/>
              <a:t>Geographic</a:t>
            </a:r>
            <a:r>
              <a:rPr lang="hu-HU" dirty="0" smtClean="0"/>
              <a:t> 2011. X. és 2017. II. szám</a:t>
            </a:r>
          </a:p>
          <a:p>
            <a:r>
              <a:rPr lang="hu-HU" dirty="0" smtClean="0"/>
              <a:t>Egri vár, várak rekonstrukciója 3D-s virtuális valóságban</a:t>
            </a:r>
          </a:p>
          <a:p>
            <a:r>
              <a:rPr lang="hu-HU" dirty="0" smtClean="0"/>
              <a:t>Buzás Gergely:</a:t>
            </a:r>
          </a:p>
          <a:p>
            <a:pPr lvl="1"/>
            <a:r>
              <a:rPr lang="hu-HU" dirty="0"/>
              <a:t>„Sok feltételezésünkről csak a rekonstrukció készítése során derül ki, hogy rossz nyomon jártunk. Ez a módszer tehát a kutatásokat is </a:t>
            </a:r>
            <a:r>
              <a:rPr lang="hu-HU" dirty="0" smtClean="0"/>
              <a:t>segíti” </a:t>
            </a:r>
            <a:r>
              <a:rPr lang="hu-HU" dirty="0"/>
              <a:t>– hangsúlyozza Buzás, aki egy világszerte használt magyar programmal dolgozik.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628" y="4593361"/>
            <a:ext cx="4026024" cy="226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8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éptalálat a következőre: „adidas betrieb ansba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43" y="76201"/>
            <a:ext cx="5806381" cy="338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748" y="0"/>
            <a:ext cx="3536943" cy="1397000"/>
          </a:xfrm>
        </p:spPr>
        <p:txBody>
          <a:bodyPr/>
          <a:lstStyle/>
          <a:p>
            <a:r>
              <a:rPr lang="hu-HU" dirty="0" smtClean="0"/>
              <a:t>A termelés átalakulása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5780" y="1818432"/>
            <a:ext cx="10157354" cy="5039568"/>
          </a:xfrm>
          <a:solidFill>
            <a:schemeClr val="bg1">
              <a:alpha val="63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hu-HU" dirty="0"/>
              <a:t>Jó példa erre az Adidas új </a:t>
            </a:r>
            <a:r>
              <a:rPr lang="hu-HU" dirty="0" err="1"/>
              <a:t>ansbachi</a:t>
            </a:r>
            <a:r>
              <a:rPr lang="hu-HU" dirty="0"/>
              <a:t> és atlantai </a:t>
            </a:r>
            <a:r>
              <a:rPr lang="hu-HU" dirty="0" err="1"/>
              <a:t>robotizált</a:t>
            </a:r>
            <a:r>
              <a:rPr lang="hu-HU" dirty="0"/>
              <a:t> üzeme</a:t>
            </a:r>
            <a:r>
              <a:rPr lang="hu-HU" dirty="0" smtClean="0"/>
              <a:t>.</a:t>
            </a:r>
          </a:p>
          <a:p>
            <a:pPr lvl="1"/>
            <a:r>
              <a:rPr lang="hu-HU" dirty="0" smtClean="0"/>
              <a:t>évtizedeken át a cipőgyárak tömegtermelésre álltak be, </a:t>
            </a:r>
          </a:p>
          <a:p>
            <a:pPr lvl="1"/>
            <a:r>
              <a:rPr lang="hu-HU" dirty="0" smtClean="0"/>
              <a:t>olcsó </a:t>
            </a:r>
            <a:r>
              <a:rPr lang="hu-HU" dirty="0"/>
              <a:t>munkaerőt kínáló ázsiai régióban </a:t>
            </a:r>
            <a:r>
              <a:rPr lang="hu-HU" dirty="0" smtClean="0"/>
              <a:t>létesültek,</a:t>
            </a:r>
          </a:p>
          <a:p>
            <a:pPr lvl="1"/>
            <a:r>
              <a:rPr lang="hu-HU" dirty="0" smtClean="0"/>
              <a:t> most:  </a:t>
            </a:r>
            <a:r>
              <a:rPr lang="hu-HU" dirty="0"/>
              <a:t>fogyasztás helyén</a:t>
            </a:r>
            <a:r>
              <a:rPr lang="hu-HU" dirty="0" smtClean="0"/>
              <a:t>.</a:t>
            </a:r>
          </a:p>
          <a:p>
            <a:r>
              <a:rPr lang="hu-HU" dirty="0" smtClean="0"/>
              <a:t> </a:t>
            </a:r>
            <a:r>
              <a:rPr lang="hu-HU" dirty="0"/>
              <a:t>Felborulnak a hagyományos értékláncok is, </a:t>
            </a:r>
            <a:endParaRPr lang="hu-HU" dirty="0" smtClean="0"/>
          </a:p>
          <a:p>
            <a:r>
              <a:rPr lang="hu-HU" dirty="0" smtClean="0"/>
              <a:t>új</a:t>
            </a:r>
            <a:r>
              <a:rPr lang="hu-HU" dirty="0"/>
              <a:t>, a virtuális világot jól használó vállalatok lépnek be, </a:t>
            </a:r>
            <a:endParaRPr lang="hu-HU" dirty="0" smtClean="0"/>
          </a:p>
          <a:p>
            <a:r>
              <a:rPr lang="hu-HU" dirty="0" smtClean="0"/>
              <a:t>például </a:t>
            </a:r>
            <a:r>
              <a:rPr lang="hu-HU" dirty="0"/>
              <a:t>a Tesla az </a:t>
            </a:r>
            <a:r>
              <a:rPr lang="hu-HU" dirty="0" smtClean="0"/>
              <a:t>autógyártásba</a:t>
            </a:r>
            <a:endParaRPr lang="hu-HU" dirty="0"/>
          </a:p>
          <a:p>
            <a:r>
              <a:rPr lang="hu-HU" dirty="0" smtClean="0"/>
              <a:t>külön </a:t>
            </a:r>
            <a:r>
              <a:rPr lang="hu-HU" dirty="0"/>
              <a:t>kategóriát képviselnek </a:t>
            </a:r>
            <a:r>
              <a:rPr lang="hu-HU" dirty="0" smtClean="0"/>
              <a:t>a </a:t>
            </a:r>
            <a:r>
              <a:rPr lang="hu-HU" dirty="0"/>
              <a:t>cégek, amelyek </a:t>
            </a:r>
            <a:r>
              <a:rPr lang="hu-HU" dirty="0" smtClean="0"/>
              <a:t>az </a:t>
            </a:r>
            <a:r>
              <a:rPr lang="hu-HU" dirty="0"/>
              <a:t>információáram </a:t>
            </a:r>
            <a:r>
              <a:rPr lang="hu-HU" dirty="0" err="1"/>
              <a:t>ügyfélközeli</a:t>
            </a:r>
            <a:r>
              <a:rPr lang="hu-HU" dirty="0"/>
              <a:t> pontjait </a:t>
            </a:r>
            <a:r>
              <a:rPr lang="hu-HU" dirty="0" smtClean="0"/>
              <a:t>elfoglalják</a:t>
            </a:r>
          </a:p>
          <a:p>
            <a:r>
              <a:rPr lang="hu-HU" dirty="0" smtClean="0"/>
              <a:t> </a:t>
            </a:r>
            <a:r>
              <a:rPr lang="hu-HU" dirty="0"/>
              <a:t>Ilyen a </a:t>
            </a:r>
            <a:r>
              <a:rPr lang="hu-HU" dirty="0" err="1"/>
              <a:t>Google</a:t>
            </a:r>
            <a:r>
              <a:rPr lang="hu-HU" dirty="0"/>
              <a:t>, </a:t>
            </a:r>
            <a:r>
              <a:rPr lang="hu-HU" dirty="0" err="1"/>
              <a:t>a</a:t>
            </a:r>
            <a:r>
              <a:rPr lang="hu-HU" dirty="0"/>
              <a:t> </a:t>
            </a:r>
            <a:r>
              <a:rPr lang="hu-HU" dirty="0" err="1"/>
              <a:t>Facebook</a:t>
            </a:r>
            <a:r>
              <a:rPr lang="hu-HU" dirty="0"/>
              <a:t>, az </a:t>
            </a:r>
            <a:r>
              <a:rPr lang="hu-HU" dirty="0" err="1"/>
              <a:t>Uber</a:t>
            </a:r>
            <a:r>
              <a:rPr lang="hu-HU" dirty="0"/>
              <a:t> vagy az </a:t>
            </a:r>
            <a:r>
              <a:rPr lang="hu-HU" dirty="0" err="1"/>
              <a:t>Airbnb</a:t>
            </a:r>
            <a:r>
              <a:rPr lang="hu-HU" dirty="0" smtClean="0"/>
              <a:t>.</a:t>
            </a:r>
          </a:p>
          <a:p>
            <a:r>
              <a:rPr lang="hu-HU" dirty="0" smtClean="0"/>
              <a:t> </a:t>
            </a:r>
            <a:r>
              <a:rPr lang="hu-HU" dirty="0"/>
              <a:t>A </a:t>
            </a:r>
            <a:r>
              <a:rPr lang="hu-HU" dirty="0" err="1"/>
              <a:t>digitalizáció</a:t>
            </a:r>
            <a:r>
              <a:rPr lang="hu-HU" dirty="0"/>
              <a:t> nyújtotta lehetőségekkel élve, innovatív megoldásaiknak köszönhetően ezek a társaságok néhány év alatt a világ legértékesebb cégei közé emelkedtek, a hagyományos vállalatok kárára.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822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Oktatás digitális átalakulása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Nagyot kell lépni előre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59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-170284" y="3356992"/>
            <a:ext cx="10157354" cy="4470400"/>
          </a:xfrm>
        </p:spPr>
        <p:txBody>
          <a:bodyPr/>
          <a:lstStyle/>
          <a:p>
            <a:r>
              <a:rPr lang="hu-HU" dirty="0" smtClean="0"/>
              <a:t>IVSZ Informatikai Vállalkozók Szövetsége</a:t>
            </a:r>
          </a:p>
          <a:p>
            <a:r>
              <a:rPr lang="hu-HU" dirty="0" smtClean="0"/>
              <a:t>DJP Digitális Jólét Program</a:t>
            </a:r>
          </a:p>
          <a:p>
            <a:r>
              <a:rPr lang="hu-HU" dirty="0" smtClean="0"/>
              <a:t>DOS Digitális Oktatási Stratégia</a:t>
            </a:r>
          </a:p>
          <a:p>
            <a:r>
              <a:rPr lang="hu-HU" dirty="0" smtClean="0"/>
              <a:t>Magyarország </a:t>
            </a:r>
            <a:r>
              <a:rPr lang="hu-HU" dirty="0" err="1" smtClean="0"/>
              <a:t>Startup</a:t>
            </a:r>
            <a:r>
              <a:rPr lang="hu-HU" dirty="0" smtClean="0"/>
              <a:t> Stratégiája</a:t>
            </a:r>
          </a:p>
          <a:p>
            <a:r>
              <a:rPr lang="hu-HU" dirty="0" smtClean="0"/>
              <a:t>Horváth Ádám, Tisza Géza</a:t>
            </a:r>
          </a:p>
          <a:p>
            <a:r>
              <a:rPr lang="hu-HU" dirty="0" smtClean="0"/>
              <a:t>Both Vilmos</a:t>
            </a:r>
            <a:endParaRPr lang="hu-HU" dirty="0"/>
          </a:p>
        </p:txBody>
      </p:sp>
      <p:pic>
        <p:nvPicPr>
          <p:cNvPr id="8200" name="Picture 8" descr="Képtalálat a következőre: „digitális jólét program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55367"/>
            <a:ext cx="60007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Képtalálat a következőre: „digitális jólét program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71" y="80146"/>
            <a:ext cx="2222519" cy="219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ivsz-european-digital-skills-award-630x3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90" y="3761359"/>
            <a:ext cx="60007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éptalálat a következőre: „ivsz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80" y="1859060"/>
            <a:ext cx="2839195" cy="124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83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Tévhiedelmek</a:t>
            </a:r>
            <a:r>
              <a:rPr lang="hu-HU" dirty="0" smtClean="0"/>
              <a:t>, félelmek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Tipikusan a régi paradigma erős a tanárok között</a:t>
            </a:r>
          </a:p>
          <a:p>
            <a:r>
              <a:rPr lang="hu-HU" dirty="0" smtClean="0"/>
              <a:t>Még az informatika tanárok között is, leginkább a technikák, az irodai programok, az informatika elméleti alapjai körül forog a látókörük</a:t>
            </a:r>
          </a:p>
          <a:p>
            <a:r>
              <a:rPr lang="hu-HU" dirty="0" smtClean="0"/>
              <a:t>Szeretnék statikussá tenni a világot, a valóságban pedig az információ exponenciálisan nő!</a:t>
            </a:r>
          </a:p>
          <a:p>
            <a:r>
              <a:rPr lang="hu-HU" dirty="0" smtClean="0"/>
              <a:t>Még mindig azt hiszik, hogy konzerválható az a modell, amelyben a tanár a „titkok tudója”, ő osztja meg a tudást, ő a mester, a tévedhetetlen </a:t>
            </a:r>
          </a:p>
          <a:p>
            <a:r>
              <a:rPr lang="hu-HU" dirty="0" smtClean="0"/>
              <a:t>Mindennek az alapja nagyfokú félelem</a:t>
            </a:r>
          </a:p>
          <a:p>
            <a:r>
              <a:rPr lang="hu-HU" dirty="0" smtClean="0"/>
              <a:t>„Hogyan lettem hirtelen ennyire régi, hogy lehet így élni…” (Sziámi zenekar)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355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IVSZ látlelete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350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1804" y="188640"/>
            <a:ext cx="7008574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Digitális átállás</a:t>
            </a:r>
            <a:endParaRPr lang="hu-HU" dirty="0"/>
          </a:p>
        </p:txBody>
      </p:sp>
      <p:sp>
        <p:nvSpPr>
          <p:cNvPr id="3" name="Cím 3"/>
          <p:cNvSpPr txBox="1">
            <a:spLocks/>
          </p:cNvSpPr>
          <p:nvPr/>
        </p:nvSpPr>
        <p:spPr>
          <a:xfrm>
            <a:off x="652391" y="1628800"/>
            <a:ext cx="7008574" cy="3672408"/>
          </a:xfrm>
          <a:prstGeom prst="rect">
            <a:avLst/>
          </a:prstGeom>
        </p:spPr>
        <p:txBody>
          <a:bodyPr vert="horz" lIns="121899" tIns="60949" rIns="121899" bIns="60949" rtlCol="0" anchor="t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220000"/>
              </a:lnSpc>
              <a:buFont typeface="Wingdings" panose="05000000000000000000" pitchFamily="2" charset="2"/>
              <a:buChar char="&amp;"/>
            </a:pPr>
            <a:r>
              <a:rPr lang="hu-HU" sz="3200" dirty="0" smtClean="0"/>
              <a:t>Analóg-digitális?</a:t>
            </a:r>
          </a:p>
          <a:p>
            <a:pPr marL="685800" indent="-685800">
              <a:lnSpc>
                <a:spcPct val="220000"/>
              </a:lnSpc>
              <a:buFont typeface="Wingdings" panose="05000000000000000000" pitchFamily="2" charset="2"/>
              <a:buChar char="&amp;"/>
            </a:pPr>
            <a:r>
              <a:rPr lang="hu-HU" sz="3200" dirty="0" smtClean="0"/>
              <a:t>Mi is az átállás?</a:t>
            </a:r>
          </a:p>
          <a:p>
            <a:pPr marL="685800" indent="-685800">
              <a:lnSpc>
                <a:spcPct val="220000"/>
              </a:lnSpc>
              <a:buFont typeface="Wingdings" panose="05000000000000000000" pitchFamily="2" charset="2"/>
              <a:buChar char="&amp;"/>
            </a:pPr>
            <a:r>
              <a:rPr lang="hu-HU" sz="3200" dirty="0" smtClean="0"/>
              <a:t>Oktatási paradigmaváltás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11431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89756" y="980728"/>
            <a:ext cx="6480719" cy="1248730"/>
          </a:xfrm>
        </p:spPr>
        <p:txBody>
          <a:bodyPr>
            <a:noAutofit/>
          </a:bodyPr>
          <a:lstStyle/>
          <a:p>
            <a:r>
              <a:rPr lang="hu-HU" sz="3600" dirty="0" smtClean="0"/>
              <a:t>Kezdjük talán jó hírrel: </a:t>
            </a:r>
            <a:r>
              <a:rPr lang="hu-HU" sz="3600" b="1" dirty="0"/>
              <a:t>Szakképzéseink jelszavai: 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smtClean="0"/>
              <a:t>Innováció</a:t>
            </a:r>
            <a:r>
              <a:rPr lang="hu-HU" sz="3600" b="1" dirty="0"/>
              <a:t>. Motiváció. </a:t>
            </a:r>
            <a:r>
              <a:rPr lang="hu-HU" sz="3600" b="1" dirty="0" smtClean="0"/>
              <a:t>Kooperáció</a:t>
            </a:r>
            <a:endParaRPr lang="hu-HU" sz="36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117309" y="2060848"/>
            <a:ext cx="10157354" cy="4797152"/>
          </a:xfrm>
        </p:spPr>
        <p:txBody>
          <a:bodyPr>
            <a:normAutofit fontScale="85000" lnSpcReduction="10000"/>
          </a:bodyPr>
          <a:lstStyle/>
          <a:p>
            <a:r>
              <a:rPr lang="hu-HU" b="1" dirty="0" err="1" smtClean="0"/>
              <a:t>Német-Magyar</a:t>
            </a:r>
            <a:r>
              <a:rPr lang="hu-HU" b="1" dirty="0" smtClean="0"/>
              <a:t> </a:t>
            </a:r>
            <a:r>
              <a:rPr lang="hu-HU" b="1" dirty="0"/>
              <a:t>Ipari- és Kereskedelmi Kamara szakképzési </a:t>
            </a:r>
            <a:r>
              <a:rPr lang="hu-HU" b="1" dirty="0" smtClean="0"/>
              <a:t>díjai:</a:t>
            </a:r>
          </a:p>
          <a:p>
            <a:r>
              <a:rPr lang="hu-HU" b="1" dirty="0" smtClean="0"/>
              <a:t>Győztesek:</a:t>
            </a:r>
          </a:p>
          <a:p>
            <a:pPr lvl="1"/>
            <a:r>
              <a:rPr lang="hu-HU" b="1" dirty="0" smtClean="0"/>
              <a:t> </a:t>
            </a:r>
            <a:r>
              <a:rPr lang="hu-HU" b="1" dirty="0">
                <a:solidFill>
                  <a:srgbClr val="FF0000"/>
                </a:solidFill>
              </a:rPr>
              <a:t>Innováció</a:t>
            </a:r>
            <a:r>
              <a:rPr lang="hu-HU" b="1" dirty="0"/>
              <a:t> kategóriában a győri Audi </a:t>
            </a:r>
            <a:endParaRPr lang="hu-HU" b="1" dirty="0" smtClean="0"/>
          </a:p>
          <a:p>
            <a:pPr lvl="1"/>
            <a:r>
              <a:rPr lang="hu-HU" dirty="0"/>
              <a:t> </a:t>
            </a:r>
            <a:r>
              <a:rPr lang="hu-HU" b="1" dirty="0">
                <a:solidFill>
                  <a:srgbClr val="FF0000"/>
                </a:solidFill>
              </a:rPr>
              <a:t>Motiváció</a:t>
            </a:r>
            <a:r>
              <a:rPr lang="hu-HU" b="1" dirty="0"/>
              <a:t> kategóriában az esztergomi TSZC Szent Imre Gimnázium és Szakgimnázium nyert díjat. </a:t>
            </a:r>
            <a:endParaRPr lang="hu-HU" b="1" dirty="0" smtClean="0"/>
          </a:p>
          <a:p>
            <a:pPr lvl="1"/>
            <a:r>
              <a:rPr lang="hu-HU" b="1" dirty="0" smtClean="0">
                <a:solidFill>
                  <a:srgbClr val="FF0000"/>
                </a:solidFill>
              </a:rPr>
              <a:t>Kooperáció</a:t>
            </a:r>
            <a:r>
              <a:rPr lang="hu-HU" b="1" dirty="0" smtClean="0"/>
              <a:t> </a:t>
            </a:r>
            <a:r>
              <a:rPr lang="hu-HU" b="1" dirty="0"/>
              <a:t>kategóriában a Siemens által beküldött pályázat kapott elismerést.</a:t>
            </a:r>
            <a:r>
              <a:rPr lang="hu-HU" dirty="0"/>
              <a:t> </a:t>
            </a:r>
            <a:endParaRPr lang="hu-HU" dirty="0" smtClean="0"/>
          </a:p>
          <a:p>
            <a:pPr lvl="1"/>
            <a:r>
              <a:rPr lang="hu-HU" b="1" dirty="0" smtClean="0"/>
              <a:t>Különdíjat </a:t>
            </a:r>
            <a:r>
              <a:rPr lang="hu-HU" b="1" dirty="0"/>
              <a:t>kapott az Alkotó Magyarország Nonprofit Kft.</a:t>
            </a:r>
            <a:endParaRPr lang="hu-HU" dirty="0"/>
          </a:p>
          <a:p>
            <a:r>
              <a:rPr lang="hu-HU" b="1" dirty="0"/>
              <a:t>A győriek programja a 4.0-ra épül</a:t>
            </a:r>
            <a:r>
              <a:rPr lang="hu-HU" dirty="0" smtClean="0"/>
              <a:t>,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jövőben </a:t>
            </a:r>
            <a:r>
              <a:rPr lang="hu-HU" b="1" dirty="0"/>
              <a:t>egy csomó gyártási folyamatot számítógépeken keresztül kell majd irányítani</a:t>
            </a:r>
            <a:r>
              <a:rPr lang="hu-HU" dirty="0" smtClean="0"/>
              <a:t>,</a:t>
            </a:r>
          </a:p>
          <a:p>
            <a:pPr lvl="1"/>
            <a:r>
              <a:rPr lang="hu-HU" dirty="0" smtClean="0"/>
              <a:t> </a:t>
            </a:r>
            <a:r>
              <a:rPr lang="hu-HU" dirty="0"/>
              <a:t>így teljesen más készségekre lesz szükség a gyárakban, mint most. 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/>
              <a:t>cég egy olyan programot indított, amely az ilyen új készségeket tanítja meg a diákoknak, mivel ezeket a hagyományos iskolai képzésben még nem tudják megszerezni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9220" name="Picture 4" descr="Art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33" y="348444"/>
            <a:ext cx="6097892" cy="16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2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köznevelés feladata az életre nevelés, felkészítés a munkavállalásra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hu-HU" dirty="0" smtClean="0"/>
              <a:t>elengedhetetlen </a:t>
            </a:r>
            <a:r>
              <a:rPr lang="hu-HU" dirty="0"/>
              <a:t>része a digitális készségek fejlesztése, amely a Nemzeti alaptantervben is megjelenik. </a:t>
            </a:r>
            <a:endParaRPr lang="hu-HU" dirty="0" smtClean="0"/>
          </a:p>
          <a:p>
            <a:pPr fontAlgn="base"/>
            <a:r>
              <a:rPr lang="hu-HU" dirty="0" smtClean="0"/>
              <a:t>köznapi tapasztalat, </a:t>
            </a:r>
            <a:r>
              <a:rPr lang="hu-HU" dirty="0"/>
              <a:t>és a vállalkozások is arról számolnak </a:t>
            </a:r>
            <a:r>
              <a:rPr lang="hu-HU" dirty="0" smtClean="0"/>
              <a:t>be:</a:t>
            </a:r>
          </a:p>
          <a:p>
            <a:pPr lvl="1" fontAlgn="base"/>
            <a:r>
              <a:rPr lang="hu-HU" dirty="0" smtClean="0"/>
              <a:t>a diákok </a:t>
            </a:r>
            <a:r>
              <a:rPr lang="hu-HU" dirty="0"/>
              <a:t>nem rendelkeznek megfelelő digitális </a:t>
            </a:r>
            <a:r>
              <a:rPr lang="hu-HU" dirty="0" smtClean="0"/>
              <a:t>ismeretekkel</a:t>
            </a:r>
          </a:p>
          <a:p>
            <a:pPr lvl="1" fontAlgn="base"/>
            <a:r>
              <a:rPr lang="hu-HU" dirty="0" smtClean="0"/>
              <a:t>és </a:t>
            </a:r>
            <a:r>
              <a:rPr lang="hu-HU" dirty="0"/>
              <a:t>ezért kevésbé állják meg a helyüket a világban. </a:t>
            </a:r>
            <a:endParaRPr lang="hu-HU" dirty="0" smtClean="0"/>
          </a:p>
          <a:p>
            <a:pPr lvl="1" fontAlgn="base"/>
            <a:r>
              <a:rPr lang="hu-HU" dirty="0" smtClean="0"/>
              <a:t>Nem </a:t>
            </a:r>
            <a:r>
              <a:rPr lang="hu-HU" dirty="0"/>
              <a:t>tudnak olyan állásokat betölteni, amelyek igénylik az ilyen jártasságot, </a:t>
            </a:r>
            <a:endParaRPr lang="hu-HU" dirty="0" smtClean="0"/>
          </a:p>
          <a:p>
            <a:pPr lvl="1" fontAlgn="base"/>
            <a:r>
              <a:rPr lang="hu-HU" dirty="0" smtClean="0"/>
              <a:t>vagy </a:t>
            </a:r>
            <a:r>
              <a:rPr lang="hu-HU" dirty="0"/>
              <a:t>– informatikai szakmák esetében – az informatikai szaktudást. </a:t>
            </a:r>
            <a:endParaRPr lang="hu-HU" dirty="0" smtClean="0"/>
          </a:p>
          <a:p>
            <a:pPr fontAlgn="base"/>
            <a:r>
              <a:rPr lang="hu-HU" dirty="0" smtClean="0"/>
              <a:t>Mindez </a:t>
            </a:r>
            <a:r>
              <a:rPr lang="hu-HU" b="1" dirty="0"/>
              <a:t>visszafogja a gazdasági fejlődést </a:t>
            </a:r>
            <a:r>
              <a:rPr lang="hu-HU" dirty="0"/>
              <a:t>és rontja a foglalkoztatást.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719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Informatikai kompetencia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i="1" dirty="0"/>
              <a:t>A digitális </a:t>
            </a:r>
            <a:r>
              <a:rPr lang="hu-HU" i="1" dirty="0" smtClean="0"/>
              <a:t>írástudás:</a:t>
            </a:r>
          </a:p>
          <a:p>
            <a:r>
              <a:rPr lang="hu-HU" i="1" dirty="0" smtClean="0"/>
              <a:t> </a:t>
            </a:r>
            <a:r>
              <a:rPr lang="hu-HU" i="1" dirty="0"/>
              <a:t>a </a:t>
            </a:r>
            <a:r>
              <a:rPr lang="hu-HU" i="1" dirty="0" err="1"/>
              <a:t>mindannyiunkat</a:t>
            </a:r>
            <a:r>
              <a:rPr lang="hu-HU" i="1" dirty="0"/>
              <a:t> egyre inkább körülvevő informatikai eszközök kezelésének és irányításának képessége </a:t>
            </a:r>
            <a:endParaRPr lang="hu-HU" i="1" dirty="0" smtClean="0"/>
          </a:p>
          <a:p>
            <a:r>
              <a:rPr lang="hu-HU" i="1" dirty="0" smtClean="0"/>
              <a:t>mára </a:t>
            </a:r>
            <a:r>
              <a:rPr lang="hu-HU" i="1" dirty="0"/>
              <a:t>alapvetővé, szükségessé vált. </a:t>
            </a:r>
            <a:endParaRPr lang="hu-HU" i="1" dirty="0" smtClean="0"/>
          </a:p>
          <a:p>
            <a:r>
              <a:rPr lang="hu-HU" i="1" dirty="0" smtClean="0"/>
              <a:t>nemcsak </a:t>
            </a:r>
            <a:r>
              <a:rPr lang="hu-HU" i="1" dirty="0"/>
              <a:t>a munkaerőpiacon, </a:t>
            </a:r>
            <a:endParaRPr lang="hu-HU" i="1" dirty="0" smtClean="0"/>
          </a:p>
          <a:p>
            <a:r>
              <a:rPr lang="hu-HU" i="1" dirty="0" smtClean="0"/>
              <a:t>de </a:t>
            </a:r>
            <a:r>
              <a:rPr lang="hu-HU" i="1" dirty="0"/>
              <a:t>a mindennapi életvezetésben is megkerülhetetlen ez a </a:t>
            </a:r>
            <a:r>
              <a:rPr lang="hu-HU" b="1" i="1" dirty="0"/>
              <a:t>kulcskompetencia</a:t>
            </a:r>
            <a:r>
              <a:rPr lang="hu-HU" b="1" i="1" dirty="0" smtClean="0"/>
              <a:t>.</a:t>
            </a:r>
          </a:p>
          <a:p>
            <a:r>
              <a:rPr lang="hu-HU" dirty="0"/>
              <a:t>Az elmúlt évtized növekvő elvárásai ezért a legutóbbi Nemzeti alaptanterv (</a:t>
            </a:r>
            <a:r>
              <a:rPr lang="hu-HU" dirty="0" err="1"/>
              <a:t>Nat</a:t>
            </a:r>
            <a:r>
              <a:rPr lang="hu-HU" dirty="0"/>
              <a:t> 2012.) módosításánál az informatika tantárgyba sűrítették az elvárásoknak megfelelő kimeneti követelményeket.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20861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Képernyőrész kivágá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260648"/>
            <a:ext cx="9433048" cy="64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7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7788" y="76200"/>
            <a:ext cx="10796875" cy="1397000"/>
          </a:xfrm>
        </p:spPr>
        <p:txBody>
          <a:bodyPr>
            <a:normAutofit fontScale="90000"/>
          </a:bodyPr>
          <a:lstStyle/>
          <a:p>
            <a:r>
              <a:rPr lang="hu-HU" dirty="0"/>
              <a:t>Nem találkozik a </a:t>
            </a:r>
            <a:r>
              <a:rPr lang="hu-HU" dirty="0" err="1"/>
              <a:t>munkaerőpiaci</a:t>
            </a:r>
            <a:r>
              <a:rPr lang="hu-HU" dirty="0"/>
              <a:t> kereslet az oktatás által kibocsátott </a:t>
            </a:r>
            <a:r>
              <a:rPr lang="hu-HU" dirty="0" smtClean="0"/>
              <a:t>kínálattal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hu-HU" dirty="0" smtClean="0"/>
              <a:t>Az </a:t>
            </a:r>
            <a:r>
              <a:rPr lang="hu-HU" dirty="0"/>
              <a:t>óriási, ma már globális kereslet </a:t>
            </a:r>
            <a:endParaRPr lang="hu-HU" dirty="0" smtClean="0"/>
          </a:p>
          <a:p>
            <a:pPr fontAlgn="base"/>
            <a:r>
              <a:rPr lang="hu-HU" dirty="0" smtClean="0"/>
              <a:t>Ennek ellenére </a:t>
            </a:r>
            <a:r>
              <a:rPr lang="hu-HU" dirty="0"/>
              <a:t>a magyarországi iskolák képtelenek kellő számban és minőségben kibocsátani digitális munkahelyeken helyt állni képes embereket</a:t>
            </a:r>
            <a:r>
              <a:rPr lang="hu-HU" dirty="0" smtClean="0"/>
              <a:t>,</a:t>
            </a:r>
          </a:p>
          <a:p>
            <a:pPr fontAlgn="base"/>
            <a:r>
              <a:rPr lang="hu-HU" dirty="0" smtClean="0"/>
              <a:t>már </a:t>
            </a:r>
            <a:r>
              <a:rPr lang="hu-HU" dirty="0"/>
              <a:t>a mostani munkaerőpiacon is jelentős </a:t>
            </a:r>
            <a:r>
              <a:rPr lang="hu-HU" dirty="0" smtClean="0"/>
              <a:t>hátrány</a:t>
            </a:r>
          </a:p>
          <a:p>
            <a:pPr fontAlgn="base"/>
            <a:r>
              <a:rPr lang="hu-HU" dirty="0" smtClean="0"/>
              <a:t>mire </a:t>
            </a:r>
            <a:r>
              <a:rPr lang="hu-HU" dirty="0"/>
              <a:t>a mostani diákok a munkaerőpiacra kerülnek, </a:t>
            </a:r>
            <a:endParaRPr lang="hu-HU" dirty="0"/>
          </a:p>
          <a:p>
            <a:pPr lvl="1" fontAlgn="base"/>
            <a:r>
              <a:rPr lang="hu-HU" dirty="0" smtClean="0"/>
              <a:t>addigra </a:t>
            </a:r>
            <a:r>
              <a:rPr lang="hu-HU" dirty="0"/>
              <a:t>a most megszokott szakmák egy része eltűnik, </a:t>
            </a:r>
            <a:endParaRPr lang="hu-HU" dirty="0" smtClean="0"/>
          </a:p>
          <a:p>
            <a:pPr lvl="1" fontAlgn="base"/>
            <a:r>
              <a:rPr lang="hu-HU" dirty="0" smtClean="0"/>
              <a:t>gépek </a:t>
            </a:r>
            <a:r>
              <a:rPr lang="hu-HU" dirty="0"/>
              <a:t>és szoftverek helyettesítik az egyszerű szakmák jelentős részét</a:t>
            </a:r>
            <a:r>
              <a:rPr lang="hu-HU" dirty="0" smtClean="0"/>
              <a:t>,</a:t>
            </a:r>
          </a:p>
          <a:p>
            <a:pPr lvl="1" fontAlgn="base"/>
            <a:r>
              <a:rPr lang="hu-HU" dirty="0" smtClean="0"/>
              <a:t> </a:t>
            </a:r>
            <a:r>
              <a:rPr lang="hu-HU" dirty="0"/>
              <a:t>túlnyomó részt a keresleti oldalon digitális – részben ma még nem is definiálható – munkahelyek jelennek meg.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288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programozókkal, </a:t>
            </a:r>
            <a:r>
              <a:rPr lang="hu-HU" dirty="0" smtClean="0"/>
              <a:t>program- </a:t>
            </a:r>
            <a:r>
              <a:rPr lang="hu-HU" dirty="0"/>
              <a:t>tervezőkkel szembeni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alapvető felhasználói ismereteken lényegesen </a:t>
            </a:r>
            <a:r>
              <a:rPr lang="hu-HU" dirty="0" smtClean="0"/>
              <a:t>túlmutatnak</a:t>
            </a:r>
          </a:p>
          <a:p>
            <a:r>
              <a:rPr lang="hu-HU" dirty="0" smtClean="0"/>
              <a:t>Az </a:t>
            </a:r>
            <a:r>
              <a:rPr lang="hu-HU" dirty="0"/>
              <a:t>ő képzésükre, felkészítésükre, felkutatásukra, motiválásukra azonban a köznevelésnek még nincs programja. </a:t>
            </a:r>
            <a:endParaRPr lang="hu-HU" dirty="0" smtClean="0"/>
          </a:p>
          <a:p>
            <a:r>
              <a:rPr lang="hu-HU" dirty="0" smtClean="0"/>
              <a:t>informatikai </a:t>
            </a:r>
            <a:r>
              <a:rPr lang="hu-HU" dirty="0"/>
              <a:t>pályára kevesebben jelentkeznek, </a:t>
            </a:r>
            <a:endParaRPr lang="hu-HU" dirty="0" smtClean="0"/>
          </a:p>
          <a:p>
            <a:r>
              <a:rPr lang="hu-HU" dirty="0" smtClean="0"/>
              <a:t>mint </a:t>
            </a:r>
            <a:r>
              <a:rPr lang="hu-HU" dirty="0"/>
              <a:t>ahányan a nyugdíj, vagy a külföldi munkavállalás miatt elhagyják a hazai informatikai munkaerőpiacot.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082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a hazai informatikai ipar veszít versenyképességéből és import munkaerőre szorul Ukrajnából, és a Közel-Keletről,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informatikai pályát választók alacsony létszáma </a:t>
            </a:r>
            <a:r>
              <a:rPr lang="hu-HU" dirty="0" smtClean="0"/>
              <a:t>miatt</a:t>
            </a:r>
          </a:p>
          <a:p>
            <a:r>
              <a:rPr lang="hu-HU" dirty="0" smtClean="0"/>
              <a:t> holott </a:t>
            </a:r>
            <a:r>
              <a:rPr lang="hu-HU" dirty="0"/>
              <a:t>az informatikai munkavállalók az átlagnál lényegesen magasabb bérezésre </a:t>
            </a:r>
            <a:r>
              <a:rPr lang="hu-HU" dirty="0" smtClean="0"/>
              <a:t>számíthatnak</a:t>
            </a:r>
          </a:p>
          <a:p>
            <a:r>
              <a:rPr lang="hu-HU" dirty="0" smtClean="0"/>
              <a:t>z </a:t>
            </a:r>
            <a:r>
              <a:rPr lang="hu-HU" dirty="0"/>
              <a:t>informatika a legdinamikusabb fejlődő, és a leggyorsabban növekvő hozzáadott értékű ágazat</a:t>
            </a:r>
            <a:r>
              <a:rPr lang="hu-HU" dirty="0" smtClean="0"/>
              <a:t>.</a:t>
            </a:r>
          </a:p>
          <a:p>
            <a:r>
              <a:rPr lang="hu-HU" dirty="0" smtClean="0"/>
              <a:t> </a:t>
            </a:r>
            <a:r>
              <a:rPr lang="hu-HU" b="1" dirty="0"/>
              <a:t>Magyarország nemzetközi versenyképességének egyik fő motorja </a:t>
            </a:r>
            <a:r>
              <a:rPr lang="hu-HU" dirty="0"/>
              <a:t>az az informatika, amely egy egyre inkább elöregedő, megfelelő utánpótlás nélküli munkaerőbázisra támaszkodik.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052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épernyőrész kivágá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418097"/>
            <a:ext cx="8136904" cy="55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1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IVSZ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összegyűjtötte </a:t>
            </a:r>
            <a:r>
              <a:rPr lang="hu-HU" dirty="0"/>
              <a:t>az iskolák IKT fejlesztési képességét gátló </a:t>
            </a:r>
            <a:r>
              <a:rPr lang="hu-HU" dirty="0" smtClean="0"/>
              <a:t>problémákat</a:t>
            </a:r>
          </a:p>
          <a:p>
            <a:r>
              <a:rPr lang="hu-HU" dirty="0" smtClean="0"/>
              <a:t> komplex </a:t>
            </a:r>
            <a:r>
              <a:rPr lang="hu-HU" dirty="0"/>
              <a:t>javaslatcsomagot dolgozott ki,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köznevelés alacsony digitális készségfejlesztő-képessége </a:t>
            </a:r>
            <a:r>
              <a:rPr lang="hu-HU" dirty="0" smtClean="0"/>
              <a:t>javítható</a:t>
            </a:r>
          </a:p>
          <a:p>
            <a:pPr lvl="1" fontAlgn="base"/>
            <a:r>
              <a:rPr lang="hu-HU" dirty="0"/>
              <a:t>Elavult eszközrendszer</a:t>
            </a:r>
          </a:p>
          <a:p>
            <a:pPr lvl="1" fontAlgn="base"/>
            <a:r>
              <a:rPr lang="hu-HU" dirty="0"/>
              <a:t>Alacsony internet sávszélesség</a:t>
            </a:r>
          </a:p>
          <a:p>
            <a:pPr lvl="1" fontAlgn="base"/>
            <a:r>
              <a:rPr lang="hu-HU" dirty="0"/>
              <a:t>Támogató elektronikus szolgáltatások és digitális tartalom hiánya</a:t>
            </a:r>
          </a:p>
          <a:p>
            <a:pPr lvl="1" fontAlgn="base"/>
            <a:r>
              <a:rPr lang="hu-HU" dirty="0"/>
              <a:t>Rendszergazdák és karbantartás hiánya</a:t>
            </a:r>
          </a:p>
          <a:p>
            <a:pPr lvl="1" fontAlgn="base"/>
            <a:r>
              <a:rPr lang="hu-HU" dirty="0"/>
              <a:t>A digitális oktatásra felkészítő pedagógusképzés hiánya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474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Problémák</a:t>
            </a:r>
            <a:endParaRPr lang="hu-HU" dirty="0"/>
          </a:p>
        </p:txBody>
      </p:sp>
      <p:pic>
        <p:nvPicPr>
          <p:cNvPr id="5" name="Kép 4" descr="Képernyőrész kivágá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628800"/>
            <a:ext cx="2408349" cy="4184722"/>
          </a:xfrm>
          <a:prstGeom prst="rect">
            <a:avLst/>
          </a:prstGeom>
        </p:spPr>
      </p:pic>
      <p:pic>
        <p:nvPicPr>
          <p:cNvPr id="6" name="Kép 5" descr="Képernyőrész kivágás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34" y="1613876"/>
            <a:ext cx="4592806" cy="4199646"/>
          </a:xfrm>
          <a:prstGeom prst="rect">
            <a:avLst/>
          </a:prstGeom>
        </p:spPr>
      </p:pic>
      <p:pic>
        <p:nvPicPr>
          <p:cNvPr id="7" name="Kép 6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1683273"/>
            <a:ext cx="2252862" cy="413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65820" y="980728"/>
            <a:ext cx="7008574" cy="1152128"/>
          </a:xfrm>
        </p:spPr>
        <p:txBody>
          <a:bodyPr/>
          <a:lstStyle/>
          <a:p>
            <a:r>
              <a:rPr lang="hu-HU" dirty="0" smtClean="0"/>
              <a:t>Analóg-digitális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8" y="2276872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Internetelérés/Hálózati </a:t>
            </a:r>
            <a:r>
              <a:rPr lang="hu-HU" dirty="0" smtClean="0"/>
              <a:t>sávszélesség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hu-HU" dirty="0" smtClean="0"/>
              <a:t>Európában</a:t>
            </a:r>
            <a:r>
              <a:rPr lang="hu-HU" dirty="0"/>
              <a:t>, hasonlóan Magyarországhoz az iskolák döntően ADSL </a:t>
            </a:r>
            <a:endParaRPr lang="hu-HU" dirty="0" smtClean="0"/>
          </a:p>
          <a:p>
            <a:pPr fontAlgn="base"/>
            <a:r>
              <a:rPr lang="hu-HU" dirty="0" smtClean="0"/>
              <a:t>átlagos </a:t>
            </a:r>
            <a:r>
              <a:rPr lang="hu-HU" dirty="0"/>
              <a:t>sávszélesség azonban </a:t>
            </a:r>
            <a:r>
              <a:rPr lang="hu-HU" dirty="0" smtClean="0"/>
              <a:t>jellemzően </a:t>
            </a:r>
            <a:r>
              <a:rPr lang="hu-HU" dirty="0"/>
              <a:t>alacsonyabb az európai átlagnál. </a:t>
            </a:r>
            <a:endParaRPr lang="hu-HU" dirty="0" smtClean="0"/>
          </a:p>
          <a:p>
            <a:pPr fontAlgn="base"/>
            <a:r>
              <a:rPr lang="hu-HU" dirty="0" smtClean="0"/>
              <a:t>Különösen </a:t>
            </a:r>
            <a:r>
              <a:rPr lang="hu-HU" dirty="0"/>
              <a:t>alacsony az aránya a 30 </a:t>
            </a:r>
            <a:r>
              <a:rPr lang="hu-HU" dirty="0" err="1"/>
              <a:t>Mb</a:t>
            </a:r>
            <a:r>
              <a:rPr lang="hu-HU" dirty="0"/>
              <a:t>/s vagy ennél magasabb kapcsolattal rendelkező </a:t>
            </a:r>
            <a:r>
              <a:rPr lang="hu-HU" dirty="0" smtClean="0"/>
              <a:t>intézményeknek</a:t>
            </a:r>
          </a:p>
          <a:p>
            <a:pPr fontAlgn="base"/>
            <a:r>
              <a:rPr lang="hu-HU" dirty="0" smtClean="0"/>
              <a:t> </a:t>
            </a:r>
            <a:r>
              <a:rPr lang="hu-HU" dirty="0"/>
              <a:t>Az átlag Magyarországon 4 </a:t>
            </a:r>
            <a:r>
              <a:rPr lang="hu-HU" dirty="0" err="1"/>
              <a:t>Mb</a:t>
            </a:r>
            <a:r>
              <a:rPr lang="hu-HU" dirty="0"/>
              <a:t>/s, </a:t>
            </a:r>
            <a:endParaRPr lang="hu-HU" dirty="0" smtClean="0"/>
          </a:p>
          <a:p>
            <a:pPr fontAlgn="base"/>
            <a:r>
              <a:rPr lang="hu-HU" dirty="0" smtClean="0"/>
              <a:t>európai </a:t>
            </a:r>
            <a:r>
              <a:rPr lang="hu-HU" dirty="0"/>
              <a:t>összehasonlításban </a:t>
            </a:r>
            <a:r>
              <a:rPr lang="hu-HU" dirty="0" smtClean="0"/>
              <a:t>a </a:t>
            </a:r>
            <a:r>
              <a:rPr lang="hu-HU" b="1" dirty="0"/>
              <a:t>sereghajtó utolsó 20%-ba</a:t>
            </a:r>
            <a:r>
              <a:rPr lang="hu-HU" dirty="0"/>
              <a:t>, </a:t>
            </a:r>
            <a:endParaRPr lang="hu-HU" dirty="0" smtClean="0"/>
          </a:p>
          <a:p>
            <a:pPr fontAlgn="base"/>
            <a:r>
              <a:rPr lang="hu-HU" b="1" dirty="0" smtClean="0"/>
              <a:t>alkalmatlan </a:t>
            </a:r>
            <a:r>
              <a:rPr lang="hu-HU" b="1" dirty="0"/>
              <a:t>az elvárt informatikai szolgáltatások kiszolgálására.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75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Eszközellátottság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hu-HU" dirty="0" smtClean="0"/>
              <a:t>Magyarország </a:t>
            </a:r>
            <a:r>
              <a:rPr lang="hu-HU" dirty="0"/>
              <a:t>az EU átlagnak megfelelően ellátott számítógépekkel</a:t>
            </a:r>
            <a:r>
              <a:rPr lang="hu-HU" dirty="0" smtClean="0"/>
              <a:t>,</a:t>
            </a:r>
          </a:p>
          <a:p>
            <a:pPr fontAlgn="base"/>
            <a:r>
              <a:rPr lang="hu-HU" dirty="0" smtClean="0"/>
              <a:t>az </a:t>
            </a:r>
            <a:r>
              <a:rPr lang="hu-HU" dirty="0"/>
              <a:t>eszközök kora és </a:t>
            </a:r>
            <a:r>
              <a:rPr lang="hu-HU" dirty="0" smtClean="0"/>
              <a:t>eloszlása!!</a:t>
            </a:r>
            <a:endParaRPr lang="hu-HU" dirty="0"/>
          </a:p>
          <a:p>
            <a:pPr fontAlgn="base"/>
            <a:r>
              <a:rPr lang="hu-HU" dirty="0" smtClean="0"/>
              <a:t>a </a:t>
            </a:r>
            <a:r>
              <a:rPr lang="hu-HU" dirty="0"/>
              <a:t>számítógépek túlnyomó többsége a számítógép laborokban </a:t>
            </a:r>
            <a:r>
              <a:rPr lang="hu-HU" dirty="0" smtClean="0"/>
              <a:t>van</a:t>
            </a:r>
          </a:p>
          <a:p>
            <a:pPr fontAlgn="base"/>
            <a:r>
              <a:rPr lang="hu-HU" dirty="0" smtClean="0"/>
              <a:t>ezért </a:t>
            </a:r>
            <a:r>
              <a:rPr lang="hu-HU" dirty="0"/>
              <a:t>ezek például a természettudományos órákon nem érhetőek el. </a:t>
            </a:r>
            <a:endParaRPr lang="hu-HU" dirty="0" smtClean="0"/>
          </a:p>
          <a:p>
            <a:pPr fontAlgn="base"/>
            <a:r>
              <a:rPr lang="hu-HU" dirty="0" smtClean="0"/>
              <a:t>Bár </a:t>
            </a:r>
            <a:r>
              <a:rPr lang="hu-HU" dirty="0"/>
              <a:t>EU szinten viszonylag magas a használható eszközök </a:t>
            </a:r>
            <a:r>
              <a:rPr lang="hu-HU" dirty="0" smtClean="0"/>
              <a:t>aránya</a:t>
            </a:r>
          </a:p>
          <a:p>
            <a:pPr fontAlgn="base"/>
            <a:r>
              <a:rPr lang="hu-HU" dirty="0" smtClean="0"/>
              <a:t> </a:t>
            </a:r>
            <a:r>
              <a:rPr lang="hu-HU" dirty="0"/>
              <a:t>de koruk alapján </a:t>
            </a:r>
            <a:r>
              <a:rPr lang="hu-HU" dirty="0" smtClean="0"/>
              <a:t>a </a:t>
            </a:r>
            <a:r>
              <a:rPr lang="hu-HU" dirty="0"/>
              <a:t>legelöregedettebb gépparkok </a:t>
            </a:r>
            <a:r>
              <a:rPr lang="hu-HU" dirty="0" smtClean="0"/>
              <a:t>között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640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internet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hogy </a:t>
            </a:r>
            <a:r>
              <a:rPr lang="hu-HU" dirty="0"/>
              <a:t>a gépeknek csak mintegy </a:t>
            </a:r>
            <a:r>
              <a:rPr lang="hu-HU" dirty="0" smtClean="0"/>
              <a:t>harmada </a:t>
            </a:r>
            <a:r>
              <a:rPr lang="hu-HU" dirty="0"/>
              <a:t>kapcsolódik az internethez,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meglévő gépek is jellemzően a magasabb jövedelmű lakosságú településeken, városokban találhatóak meg, </a:t>
            </a:r>
            <a:endParaRPr lang="hu-HU" dirty="0" smtClean="0"/>
          </a:p>
          <a:p>
            <a:r>
              <a:rPr lang="hu-HU" dirty="0" smtClean="0"/>
              <a:t> </a:t>
            </a:r>
            <a:r>
              <a:rPr lang="hu-HU" b="1" dirty="0"/>
              <a:t>nagyon jelentős esélyegyenlőtlenséget generál </a:t>
            </a:r>
            <a:endParaRPr lang="hu-HU" b="1" dirty="0" smtClean="0"/>
          </a:p>
          <a:p>
            <a:r>
              <a:rPr lang="hu-HU" dirty="0" smtClean="0"/>
              <a:t>a </a:t>
            </a:r>
            <a:r>
              <a:rPr lang="hu-HU" dirty="0"/>
              <a:t>hátrányos helyzetűek kárára, akik otthon is kisebb valószínűséggel férnek hozzá informatikai eszközökhöz.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985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04528"/>
          </a:xfrm>
        </p:spPr>
        <p:txBody>
          <a:bodyPr/>
          <a:lstStyle/>
          <a:p>
            <a:r>
              <a:rPr lang="hu-HU" dirty="0"/>
              <a:t>Digitális </a:t>
            </a:r>
            <a:r>
              <a:rPr lang="hu-HU" dirty="0" smtClean="0"/>
              <a:t>szövegértés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hu-HU" dirty="0" smtClean="0"/>
              <a:t>a </a:t>
            </a:r>
            <a:r>
              <a:rPr lang="hu-HU" dirty="0"/>
              <a:t>köztudatban a </a:t>
            </a:r>
            <a:r>
              <a:rPr lang="hu-HU" dirty="0" smtClean="0"/>
              <a:t>digitális írástudás </a:t>
            </a:r>
            <a:r>
              <a:rPr lang="hu-HU" dirty="0"/>
              <a:t>képessége </a:t>
            </a:r>
            <a:endParaRPr lang="hu-HU" dirty="0" smtClean="0"/>
          </a:p>
          <a:p>
            <a:pPr fontAlgn="base"/>
            <a:r>
              <a:rPr lang="hu-HU" dirty="0" smtClean="0"/>
              <a:t>a </a:t>
            </a:r>
            <a:r>
              <a:rPr lang="hu-HU" dirty="0"/>
              <a:t>mai </a:t>
            </a:r>
            <a:r>
              <a:rPr lang="hu-HU" dirty="0" err="1"/>
              <a:t>munkaerőpiaci</a:t>
            </a:r>
            <a:r>
              <a:rPr lang="hu-HU" dirty="0"/>
              <a:t>, társadalmi és egyéb </a:t>
            </a:r>
            <a:r>
              <a:rPr lang="hu-HU" dirty="0" smtClean="0"/>
              <a:t>elvárások</a:t>
            </a:r>
          </a:p>
          <a:p>
            <a:pPr fontAlgn="base"/>
            <a:r>
              <a:rPr lang="hu-HU" dirty="0" smtClean="0"/>
              <a:t>nem </a:t>
            </a:r>
            <a:r>
              <a:rPr lang="hu-HU" dirty="0"/>
              <a:t>azt várják el, hogy egy ember képes legyen digitális struktúrákat létrehozni. </a:t>
            </a:r>
            <a:endParaRPr lang="hu-HU" dirty="0" smtClean="0"/>
          </a:p>
          <a:p>
            <a:pPr lvl="1" fontAlgn="base"/>
            <a:r>
              <a:rPr lang="hu-HU" dirty="0" smtClean="0"/>
              <a:t>kritikus </a:t>
            </a:r>
            <a:r>
              <a:rPr lang="hu-HU" dirty="0"/>
              <a:t>képesség a meglévő rendszerek használata</a:t>
            </a:r>
            <a:r>
              <a:rPr lang="hu-HU" dirty="0" smtClean="0"/>
              <a:t>,</a:t>
            </a:r>
          </a:p>
          <a:p>
            <a:pPr lvl="1" fontAlgn="base"/>
            <a:r>
              <a:rPr lang="hu-HU" dirty="0" smtClean="0"/>
              <a:t>a </a:t>
            </a:r>
            <a:r>
              <a:rPr lang="hu-HU" dirty="0"/>
              <a:t>hatékony információkeresés és szűrés</a:t>
            </a:r>
            <a:r>
              <a:rPr lang="hu-HU" dirty="0" smtClean="0"/>
              <a:t>,</a:t>
            </a:r>
          </a:p>
          <a:p>
            <a:pPr lvl="1" fontAlgn="base"/>
            <a:r>
              <a:rPr lang="hu-HU" dirty="0" smtClean="0"/>
              <a:t>az </a:t>
            </a:r>
            <a:r>
              <a:rPr lang="hu-HU" dirty="0"/>
              <a:t>eszközök megfelelő kombinálásának képessége, </a:t>
            </a:r>
            <a:endParaRPr lang="hu-HU" dirty="0" smtClean="0"/>
          </a:p>
          <a:p>
            <a:pPr lvl="1" fontAlgn="base"/>
            <a:r>
              <a:rPr lang="hu-HU" dirty="0" smtClean="0"/>
              <a:t>a </a:t>
            </a:r>
            <a:r>
              <a:rPr lang="hu-HU" dirty="0"/>
              <a:t>rugalmasság, alkalmazkodó képesség. </a:t>
            </a:r>
            <a:endParaRPr lang="hu-HU" dirty="0" smtClean="0"/>
          </a:p>
          <a:p>
            <a:pPr fontAlgn="base"/>
            <a:r>
              <a:rPr lang="hu-HU" dirty="0" smtClean="0"/>
              <a:t>A </a:t>
            </a:r>
            <a:r>
              <a:rPr lang="hu-HU" dirty="0"/>
              <a:t>diákok képességeit összehasonlító, közismert PISA </a:t>
            </a:r>
            <a:r>
              <a:rPr lang="hu-HU" dirty="0" smtClean="0"/>
              <a:t>felmérés </a:t>
            </a:r>
            <a:r>
              <a:rPr lang="hu-HU" dirty="0"/>
              <a:t>egy </a:t>
            </a:r>
            <a:r>
              <a:rPr lang="hu-HU" dirty="0" smtClean="0"/>
              <a:t>modulja</a:t>
            </a:r>
            <a:r>
              <a:rPr lang="hu-HU" dirty="0"/>
              <a:t>, </a:t>
            </a:r>
            <a:endParaRPr lang="hu-HU" dirty="0" smtClean="0"/>
          </a:p>
          <a:p>
            <a:pPr lvl="1" fontAlgn="base"/>
            <a:r>
              <a:rPr lang="hu-HU" dirty="0" smtClean="0"/>
              <a:t>ezeket </a:t>
            </a:r>
            <a:r>
              <a:rPr lang="hu-HU" dirty="0"/>
              <a:t>a területeket vizsgálja, összefoglaló néven </a:t>
            </a:r>
            <a:r>
              <a:rPr lang="hu-HU" b="1" dirty="0"/>
              <a:t>ezt digitális szövegértésnek hívja.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311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vizsgálat során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diákoknak </a:t>
            </a:r>
            <a:r>
              <a:rPr lang="hu-HU" dirty="0" smtClean="0"/>
              <a:t>egyszerűnek </a:t>
            </a:r>
            <a:r>
              <a:rPr lang="hu-HU" dirty="0"/>
              <a:t>tűnő feladatokat kell interneten, digitális eszközök segítségével végrehajtani, </a:t>
            </a:r>
            <a:endParaRPr lang="hu-HU" dirty="0" smtClean="0"/>
          </a:p>
          <a:p>
            <a:r>
              <a:rPr lang="hu-HU" dirty="0" smtClean="0"/>
              <a:t>vonatjegy </a:t>
            </a:r>
            <a:r>
              <a:rPr lang="hu-HU" dirty="0"/>
              <a:t>megvásárlása, </a:t>
            </a:r>
            <a:endParaRPr lang="hu-HU" dirty="0" smtClean="0"/>
          </a:p>
          <a:p>
            <a:r>
              <a:rPr lang="hu-HU" dirty="0" smtClean="0"/>
              <a:t>menetrendek </a:t>
            </a:r>
            <a:r>
              <a:rPr lang="hu-HU" dirty="0"/>
              <a:t>alapján utazás megtervezése, </a:t>
            </a:r>
            <a:endParaRPr lang="hu-HU" dirty="0" smtClean="0"/>
          </a:p>
          <a:p>
            <a:r>
              <a:rPr lang="hu-HU" dirty="0" smtClean="0"/>
              <a:t>megadott </a:t>
            </a:r>
            <a:r>
              <a:rPr lang="hu-HU" dirty="0"/>
              <a:t>fogalmakról való adatgyűjtés, </a:t>
            </a:r>
            <a:endParaRPr lang="hu-HU" dirty="0" smtClean="0"/>
          </a:p>
          <a:p>
            <a:r>
              <a:rPr lang="hu-HU" dirty="0" smtClean="0"/>
              <a:t>összetett </a:t>
            </a:r>
            <a:r>
              <a:rPr lang="hu-HU" dirty="0"/>
              <a:t>kérdésekre való válaszadáshoz információkeresés.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0308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7309" y="295635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hu-HU" dirty="0"/>
              <a:t>a fiatal generáció egy jelentős része nem használja készségszinten a digitális eszközöket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gyakran </a:t>
            </a:r>
            <a:r>
              <a:rPr lang="hu-HU" dirty="0"/>
              <a:t>kimerül egyszerű kommunikációs, közösségi vagy multimédia funkciókban</a:t>
            </a:r>
            <a:r>
              <a:rPr lang="hu-HU" dirty="0" smtClean="0"/>
              <a:t>,</a:t>
            </a:r>
          </a:p>
          <a:p>
            <a:r>
              <a:rPr lang="hu-HU" dirty="0" smtClean="0"/>
              <a:t> sokszor egyszerű </a:t>
            </a:r>
            <a:r>
              <a:rPr lang="hu-HU" dirty="0"/>
              <a:t>eszközbeállítások vagy triviálisnak gondolt folyamatok kezelése, adatok keresése, tárolása, rendezése is problémát okoz.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PISA felmérés Magyarországra vonatkozó részében meglepő eredményeket találunk, </a:t>
            </a:r>
            <a:endParaRPr lang="hu-HU" dirty="0" smtClean="0"/>
          </a:p>
          <a:p>
            <a:r>
              <a:rPr lang="hu-HU" b="1" dirty="0" smtClean="0"/>
              <a:t>a </a:t>
            </a:r>
            <a:r>
              <a:rPr lang="hu-HU" b="1" dirty="0"/>
              <a:t>jelenlegi oktatási rendszer nem alkalmas arra, hogy a digitális szövegértést fejlessze, sőt bizonyos szempontból ellentétes hatást fejt ki</a:t>
            </a:r>
            <a:r>
              <a:rPr lang="hu-HU" dirty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183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épernyőrész kivágá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2" y="175016"/>
            <a:ext cx="8133895" cy="668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3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esélyegyenlőségi hátrány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5039568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 digitális eszközhasználat mellőzöttsége</a:t>
            </a:r>
            <a:r>
              <a:rPr lang="hu-HU" dirty="0" smtClean="0"/>
              <a:t>,</a:t>
            </a:r>
          </a:p>
          <a:p>
            <a:r>
              <a:rPr lang="hu-HU" dirty="0" smtClean="0"/>
              <a:t> </a:t>
            </a:r>
            <a:r>
              <a:rPr lang="hu-HU" dirty="0"/>
              <a:t>különösen a középiskolában</a:t>
            </a:r>
            <a:r>
              <a:rPr lang="hu-HU" dirty="0" smtClean="0"/>
              <a:t>,</a:t>
            </a:r>
          </a:p>
          <a:p>
            <a:r>
              <a:rPr lang="hu-HU" dirty="0" smtClean="0"/>
              <a:t> </a:t>
            </a:r>
            <a:r>
              <a:rPr lang="hu-HU" dirty="0"/>
              <a:t>jelentős esélyegyenlőségi hátrányt </a:t>
            </a:r>
            <a:r>
              <a:rPr lang="hu-HU" dirty="0" smtClean="0"/>
              <a:t>eredményez</a:t>
            </a:r>
          </a:p>
          <a:p>
            <a:r>
              <a:rPr lang="hu-HU" dirty="0" smtClean="0"/>
              <a:t> csökkenti </a:t>
            </a:r>
            <a:r>
              <a:rPr lang="hu-HU" dirty="0"/>
              <a:t>a </a:t>
            </a:r>
            <a:r>
              <a:rPr lang="hu-HU" dirty="0" err="1"/>
              <a:t>munkaerőpiaci</a:t>
            </a:r>
            <a:r>
              <a:rPr lang="hu-HU" dirty="0"/>
              <a:t> érvényesülés lehetőségét </a:t>
            </a:r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tanulók legalább egyharmada számára. </a:t>
            </a:r>
            <a:endParaRPr lang="hu-HU" dirty="0" smtClean="0"/>
          </a:p>
          <a:p>
            <a:r>
              <a:rPr lang="hu-HU" dirty="0" smtClean="0"/>
              <a:t>különösen </a:t>
            </a:r>
            <a:r>
              <a:rPr lang="hu-HU" dirty="0"/>
              <a:t>rémisztő, hogy ez az alacsony használati arány </a:t>
            </a:r>
            <a:r>
              <a:rPr lang="hu-HU" b="1" dirty="0"/>
              <a:t>nem is a lassú emelkedés, </a:t>
            </a:r>
            <a:endParaRPr lang="hu-HU" b="1" dirty="0" smtClean="0"/>
          </a:p>
          <a:p>
            <a:r>
              <a:rPr lang="hu-HU" dirty="0" smtClean="0"/>
              <a:t>hanem </a:t>
            </a:r>
            <a:r>
              <a:rPr lang="hu-HU" dirty="0"/>
              <a:t>már egy </a:t>
            </a:r>
            <a:r>
              <a:rPr lang="hu-HU" b="1" dirty="0"/>
              <a:t>csökkenés eredménye</a:t>
            </a:r>
            <a:r>
              <a:rPr lang="hu-HU" dirty="0"/>
              <a:t>, </a:t>
            </a:r>
            <a:endParaRPr lang="hu-HU" dirty="0" smtClean="0"/>
          </a:p>
          <a:p>
            <a:r>
              <a:rPr lang="hu-HU" dirty="0" smtClean="0"/>
              <a:t> </a:t>
            </a:r>
            <a:r>
              <a:rPr lang="hu-HU" b="1" i="1" dirty="0"/>
              <a:t>az informatika óraszámok lecsökkentéséből </a:t>
            </a:r>
            <a:endParaRPr lang="hu-HU" b="1" i="1" dirty="0" smtClean="0"/>
          </a:p>
          <a:p>
            <a:r>
              <a:rPr lang="hu-HU" b="1" i="1" dirty="0" smtClean="0"/>
              <a:t> </a:t>
            </a:r>
            <a:r>
              <a:rPr lang="hu-HU" b="1" i="1" dirty="0"/>
              <a:t>IKT háttérbeszorításából fakad</a:t>
            </a:r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val="174989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digitális oktatási fejlesztés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az </a:t>
            </a:r>
            <a:r>
              <a:rPr lang="hu-HU" dirty="0"/>
              <a:t>iskolákban nem feltétlenül érte el az elvárt, optimális hatást. 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/>
              <a:t>digitális oktatás ugyanis egy komplex rendszer, </a:t>
            </a:r>
            <a:endParaRPr lang="hu-HU" dirty="0" smtClean="0"/>
          </a:p>
          <a:p>
            <a:pPr lvl="1"/>
            <a:r>
              <a:rPr lang="hu-HU" dirty="0" smtClean="0"/>
              <a:t>minden </a:t>
            </a:r>
            <a:r>
              <a:rPr lang="hu-HU" dirty="0"/>
              <a:t>elemét össze kell hangolni technológiai, de elsősorban pedagógiai szempontból. </a:t>
            </a:r>
            <a:endParaRPr lang="hu-HU" dirty="0" smtClean="0"/>
          </a:p>
          <a:p>
            <a:pPr lvl="1"/>
            <a:r>
              <a:rPr lang="hu-HU" dirty="0" smtClean="0"/>
              <a:t>egyes </a:t>
            </a:r>
            <a:r>
              <a:rPr lang="hu-HU" dirty="0"/>
              <a:t>elemeinek fejlesztése nem vezet a teljesítmény javulásához, </a:t>
            </a:r>
            <a:endParaRPr lang="hu-HU" dirty="0" smtClean="0"/>
          </a:p>
          <a:p>
            <a:pPr lvl="1"/>
            <a:r>
              <a:rPr lang="hu-HU" dirty="0" smtClean="0"/>
              <a:t>sőt</a:t>
            </a:r>
            <a:r>
              <a:rPr lang="hu-HU" dirty="0"/>
              <a:t>, bizonyos esetekben (UK, Norvégia, EUN 2006) kutatások kimutatták a tanulói teljesítmény visszaesését az infokommunikációs eszközök fejlesztését követően.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visszaesés oka 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/>
              <a:t>pedagógusok megfelelő képzésének hiányosságaira 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/>
              <a:t>hiányzó módszertani, tartalmi eszközökre volt visszavezethető.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592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fenntarthatóság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hu-HU" dirty="0" smtClean="0"/>
              <a:t>külön </a:t>
            </a:r>
            <a:r>
              <a:rPr lang="hu-HU" dirty="0"/>
              <a:t>fejlesztési forrásokból finanszírozott, nagy értékű </a:t>
            </a:r>
            <a:r>
              <a:rPr lang="hu-HU" dirty="0" smtClean="0"/>
              <a:t>eszközfejlesztést</a:t>
            </a:r>
          </a:p>
          <a:p>
            <a:pPr fontAlgn="base"/>
            <a:r>
              <a:rPr lang="hu-HU" dirty="0" smtClean="0"/>
              <a:t> </a:t>
            </a:r>
            <a:r>
              <a:rPr lang="hu-HU" dirty="0"/>
              <a:t>az intézmény általában a saját költségvetéséből nem tudja megismételni 3-4 évente, </a:t>
            </a:r>
            <a:endParaRPr lang="hu-HU" dirty="0" smtClean="0"/>
          </a:p>
          <a:p>
            <a:pPr fontAlgn="base"/>
            <a:r>
              <a:rPr lang="hu-HU" dirty="0" smtClean="0"/>
              <a:t> </a:t>
            </a:r>
            <a:r>
              <a:rPr lang="hu-HU" dirty="0"/>
              <a:t>a gyorsan avuló eszközök nem tudnak tartósan beépülni a pedagógiai rendszerbe, így a megfelelő hatást sem tudják kifejteni.</a:t>
            </a:r>
          </a:p>
          <a:p>
            <a:pPr fontAlgn="base"/>
            <a:r>
              <a:rPr lang="hu-HU" dirty="0" smtClean="0"/>
              <a:t>új </a:t>
            </a:r>
            <a:r>
              <a:rPr lang="hu-HU" dirty="0"/>
              <a:t>típusú digitális oktatási fejlesztések váltak szükségessé</a:t>
            </a:r>
            <a:r>
              <a:rPr lang="hu-HU" dirty="0" smtClean="0"/>
              <a:t>.</a:t>
            </a:r>
          </a:p>
          <a:p>
            <a:pPr lvl="1" fontAlgn="base"/>
            <a:r>
              <a:rPr lang="hu-HU" dirty="0" smtClean="0"/>
              <a:t> önmagában </a:t>
            </a:r>
            <a:r>
              <a:rPr lang="hu-HU" dirty="0"/>
              <a:t>az IKT fejlesztést célzó beruházások nem váltak sikeressé. </a:t>
            </a:r>
            <a:endParaRPr lang="hu-HU" dirty="0" smtClean="0"/>
          </a:p>
          <a:p>
            <a:pPr lvl="1" fontAlgn="base"/>
            <a:r>
              <a:rPr lang="hu-HU" dirty="0" smtClean="0"/>
              <a:t>a </a:t>
            </a:r>
            <a:r>
              <a:rPr lang="hu-HU" dirty="0"/>
              <a:t>számítógépek számának növelése például önmagában nem vezet kimutatható teljesítménynövekedéshez, </a:t>
            </a:r>
            <a:endParaRPr lang="hu-HU" dirty="0" smtClean="0"/>
          </a:p>
          <a:p>
            <a:pPr lvl="1" fontAlgn="base"/>
            <a:r>
              <a:rPr lang="hu-HU" dirty="0" smtClean="0"/>
              <a:t>miközben </a:t>
            </a:r>
            <a:r>
              <a:rPr lang="hu-HU" dirty="0"/>
              <a:t>jelentős többletterhet ró az iskolára (őrzés, karbantartás, kezelés, </a:t>
            </a:r>
            <a:r>
              <a:rPr lang="hu-HU" dirty="0" err="1"/>
              <a:t>üzembentartás</a:t>
            </a:r>
            <a:r>
              <a:rPr lang="hu-HU" dirty="0"/>
              <a:t>).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179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-HU" sz="3200" dirty="0" smtClean="0"/>
              <a:t>Mi is a digitális</a:t>
            </a:r>
            <a:r>
              <a:rPr lang="hu-HU" sz="3200" dirty="0" smtClean="0"/>
              <a:t>? -A definíció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-HU" sz="2000" dirty="0" smtClean="0"/>
              <a:t>Analóg</a:t>
            </a:r>
            <a:endParaRPr lang="hu-HU" sz="20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31420" y="2348880"/>
            <a:ext cx="4977104" cy="3962400"/>
          </a:xfrm>
        </p:spPr>
        <p:txBody>
          <a:bodyPr/>
          <a:lstStyle/>
          <a:p>
            <a:r>
              <a:rPr lang="hu-HU" dirty="0" smtClean="0"/>
              <a:t>0 és 1 –Igen és nem –ez a két adat határozza meg</a:t>
            </a:r>
          </a:p>
          <a:p>
            <a:r>
              <a:rPr lang="hu-HU" dirty="0" smtClean="0"/>
              <a:t>Nincsen folytonosság, szaggatott átmenet</a:t>
            </a:r>
          </a:p>
          <a:p>
            <a:r>
              <a:rPr lang="hu-HU" dirty="0" smtClean="0"/>
              <a:t>kvantummechanika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Digitális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981844" y="2348880"/>
            <a:ext cx="4977104" cy="3962400"/>
          </a:xfrm>
        </p:spPr>
        <p:txBody>
          <a:bodyPr/>
          <a:lstStyle/>
          <a:p>
            <a:r>
              <a:rPr lang="hu-HU" dirty="0" smtClean="0"/>
              <a:t>Végtelen sok adat határozza meg</a:t>
            </a:r>
          </a:p>
          <a:p>
            <a:r>
              <a:rPr lang="hu-HU" dirty="0" smtClean="0"/>
              <a:t>Folyamatos</a:t>
            </a:r>
            <a:r>
              <a:rPr lang="hu-HU" dirty="0" smtClean="0"/>
              <a:t>, folytonos átvitel, nincsenek szakadások</a:t>
            </a:r>
          </a:p>
          <a:p>
            <a:r>
              <a:rPr lang="hu-HU" dirty="0" smtClean="0"/>
              <a:t> newtoni fizika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64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7828" y="1988840"/>
            <a:ext cx="7008574" cy="1930400"/>
          </a:xfrm>
        </p:spPr>
        <p:txBody>
          <a:bodyPr>
            <a:normAutofit fontScale="90000"/>
          </a:bodyPr>
          <a:lstStyle/>
          <a:p>
            <a:r>
              <a:rPr lang="hu-HU" b="1" cap="all" dirty="0"/>
              <a:t>LEHETSÉGES FEJLŐDÉSI IRÁNYOK A MAGYARORSZÁGI DIGITÁLIS OKTATÁSBAN</a:t>
            </a:r>
            <a:br>
              <a:rPr lang="hu-HU" b="1" cap="all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570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Képernyőrész kivágá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620688"/>
            <a:ext cx="9589130" cy="2289685"/>
          </a:xfrm>
          <a:prstGeom prst="rect">
            <a:avLst/>
          </a:prstGeom>
        </p:spPr>
      </p:pic>
      <p:pic>
        <p:nvPicPr>
          <p:cNvPr id="7" name="Kép 6" descr="Képernyőrész kivágás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3140968"/>
            <a:ext cx="958391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4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3" y="764704"/>
            <a:ext cx="9395433" cy="2232248"/>
          </a:xfrm>
          <a:prstGeom prst="rect">
            <a:avLst/>
          </a:prstGeom>
        </p:spPr>
      </p:pic>
      <p:pic>
        <p:nvPicPr>
          <p:cNvPr id="3" name="Kép 2" descr="Képernyőrész kivágás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1" y="3356992"/>
            <a:ext cx="9699395" cy="1440160"/>
          </a:xfrm>
          <a:prstGeom prst="rect">
            <a:avLst/>
          </a:prstGeom>
        </p:spPr>
      </p:pic>
      <p:pic>
        <p:nvPicPr>
          <p:cNvPr id="5" name="Kép 4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2" y="4797152"/>
            <a:ext cx="927921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8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Képernyőrész kivágá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836712"/>
            <a:ext cx="891816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8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476672"/>
            <a:ext cx="6588063" cy="2674940"/>
          </a:xfrm>
          <a:prstGeom prst="rect">
            <a:avLst/>
          </a:prstGeom>
        </p:spPr>
      </p:pic>
      <p:pic>
        <p:nvPicPr>
          <p:cNvPr id="3" name="Kép 2" descr="Képernyőrész kivágás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3356992"/>
            <a:ext cx="6453114" cy="1368152"/>
          </a:xfrm>
          <a:prstGeom prst="rect">
            <a:avLst/>
          </a:prstGeom>
        </p:spPr>
      </p:pic>
      <p:pic>
        <p:nvPicPr>
          <p:cNvPr id="4" name="Kép 3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1" y="4930523"/>
            <a:ext cx="7100373" cy="774817"/>
          </a:xfrm>
          <a:prstGeom prst="rect">
            <a:avLst/>
          </a:prstGeom>
        </p:spPr>
      </p:pic>
      <p:pic>
        <p:nvPicPr>
          <p:cNvPr id="5" name="Kép 4" descr="Képernyőrész kivágás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33" y="5841930"/>
            <a:ext cx="5210902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836712"/>
            <a:ext cx="7690585" cy="876143"/>
          </a:xfrm>
          <a:prstGeom prst="rect">
            <a:avLst/>
          </a:prstGeom>
        </p:spPr>
      </p:pic>
      <p:pic>
        <p:nvPicPr>
          <p:cNvPr id="3" name="Kép 2" descr="Képernyőrész kivágás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1988840"/>
            <a:ext cx="764230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Digitális átalakulás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választás a mienk</a:t>
            </a:r>
            <a:r>
              <a:rPr lang="hu-HU" dirty="0" smtClean="0"/>
              <a:t>:</a:t>
            </a:r>
          </a:p>
          <a:p>
            <a:pPr lvl="1"/>
            <a:r>
              <a:rPr lang="hu-HU" b="1" i="1" dirty="0" smtClean="0"/>
              <a:t>nyertesei </a:t>
            </a:r>
            <a:r>
              <a:rPr lang="hu-HU" b="1" i="1" dirty="0"/>
              <a:t>vagy vesztesei </a:t>
            </a:r>
            <a:r>
              <a:rPr lang="hu-HU" b="1" i="1" dirty="0" smtClean="0"/>
              <a:t>leszünk-e</a:t>
            </a:r>
            <a:r>
              <a:rPr lang="hu-HU" i="1" dirty="0" smtClean="0"/>
              <a:t>?</a:t>
            </a:r>
          </a:p>
          <a:p>
            <a:pPr lvl="1"/>
            <a:r>
              <a:rPr lang="hu-HU" b="1" i="1" dirty="0" smtClean="0"/>
              <a:t> </a:t>
            </a:r>
            <a:r>
              <a:rPr lang="hu-HU" b="1" i="1" dirty="0"/>
              <a:t>rajtunk </a:t>
            </a:r>
            <a:r>
              <a:rPr lang="hu-HU" b="1" i="1" dirty="0" smtClean="0"/>
              <a:t>múlik</a:t>
            </a:r>
            <a:r>
              <a:rPr lang="hu-HU" b="1" i="1" dirty="0"/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651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anyagok: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Day Made of Glass... Made possible by Corning. </a:t>
            </a:r>
            <a:r>
              <a:rPr lang="hu-HU" dirty="0" smtClean="0"/>
              <a:t>(</a:t>
            </a:r>
            <a:r>
              <a:rPr lang="hu-HU" dirty="0" smtClean="0">
                <a:hlinkClick r:id="rId2"/>
              </a:rPr>
              <a:t>https://www.youtube.com/watch?v=6Cf7IL_eZ38</a:t>
            </a:r>
            <a:r>
              <a:rPr lang="hu-HU" dirty="0" smtClean="0"/>
              <a:t> </a:t>
            </a:r>
            <a:r>
              <a:rPr lang="hu-HU" dirty="0"/>
              <a:t>és https://www.youtube.com/watch?v=jZkHpNnXLB0 </a:t>
            </a:r>
            <a:r>
              <a:rPr lang="hu-HU" dirty="0" smtClean="0"/>
              <a:t>)</a:t>
            </a:r>
          </a:p>
          <a:p>
            <a:r>
              <a:rPr lang="hu-HU" cap="all" dirty="0"/>
              <a:t>A DIGITÁLIS TRANSZFORMÁCIÓ KORA – VITYI PÉTER SZUBJEKTÍV</a:t>
            </a:r>
          </a:p>
          <a:p>
            <a:pPr marL="0" indent="0">
              <a:buNone/>
            </a:pPr>
            <a:r>
              <a:rPr lang="hu-HU" dirty="0">
                <a:hlinkClick r:id="rId3"/>
              </a:rPr>
              <a:t>http://ivsz.hu/hirek/a-digitalis-transzformacio-kora-vityi-peter-szubjektiv</a:t>
            </a:r>
            <a:r>
              <a:rPr lang="hu-HU" dirty="0" smtClean="0">
                <a:hlinkClick r:id="rId3"/>
              </a:rPr>
              <a:t>/</a:t>
            </a:r>
            <a:endParaRPr lang="hu-HU" dirty="0" smtClean="0"/>
          </a:p>
          <a:p>
            <a:r>
              <a:rPr lang="hu-HU" dirty="0"/>
              <a:t>http://epresso.hu/hirek/szakkepzeseink-jelszavai-innovacio-motivacio-kooperacio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149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első digitális személy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837828" y="2924944"/>
            <a:ext cx="10157354" cy="4470400"/>
          </a:xfrm>
        </p:spPr>
        <p:txBody>
          <a:bodyPr/>
          <a:lstStyle/>
          <a:p>
            <a:r>
              <a:rPr lang="da-DK" dirty="0" smtClean="0"/>
              <a:t>Ellenben </a:t>
            </a:r>
            <a:r>
              <a:rPr lang="da-DK" dirty="0"/>
              <a:t>a ti beszédetekben </a:t>
            </a:r>
            <a:r>
              <a:rPr lang="da-DK" dirty="0" smtClean="0"/>
              <a:t>az</a:t>
            </a:r>
            <a:endParaRPr lang="hu-HU" dirty="0" smtClean="0"/>
          </a:p>
          <a:p>
            <a:r>
              <a:rPr lang="hu-HU" dirty="0" smtClean="0"/>
              <a:t>„</a:t>
            </a:r>
            <a:r>
              <a:rPr lang="da-DK" dirty="0" smtClean="0"/>
              <a:t> </a:t>
            </a:r>
            <a:r>
              <a:rPr lang="da-DK" b="1" dirty="0"/>
              <a:t>igen</a:t>
            </a:r>
            <a:r>
              <a:rPr lang="da-DK" dirty="0"/>
              <a:t> legyen igen, </a:t>
            </a:r>
            <a:endParaRPr lang="hu-HU" dirty="0" smtClean="0"/>
          </a:p>
          <a:p>
            <a:r>
              <a:rPr lang="da-DK" dirty="0" smtClean="0"/>
              <a:t>a </a:t>
            </a:r>
            <a:r>
              <a:rPr lang="da-DK" b="1" dirty="0"/>
              <a:t>nem</a:t>
            </a:r>
            <a:r>
              <a:rPr lang="da-DK" dirty="0"/>
              <a:t> pedig nem, </a:t>
            </a:r>
            <a:r>
              <a:rPr lang="hu-HU" dirty="0" smtClean="0"/>
              <a:t>” Mt 5,37</a:t>
            </a:r>
            <a:endParaRPr lang="hu-HU" dirty="0"/>
          </a:p>
        </p:txBody>
      </p:sp>
      <p:pic>
        <p:nvPicPr>
          <p:cNvPr id="1026" name="Picture 2" descr="Képtalálat a következőre: „jézu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20" y="1844824"/>
            <a:ext cx="54387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8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3440" y="908720"/>
            <a:ext cx="5265135" cy="1397000"/>
          </a:xfrm>
        </p:spPr>
        <p:txBody>
          <a:bodyPr/>
          <a:lstStyle/>
          <a:p>
            <a:r>
              <a:rPr lang="hu-HU" dirty="0" smtClean="0"/>
              <a:t>Digitális váltás = Paradigmaváltás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05780" y="2852936"/>
            <a:ext cx="10157354" cy="31683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&amp;"/>
            </a:pPr>
            <a:r>
              <a:rPr lang="hu-HU" dirty="0" smtClean="0"/>
              <a:t>Gondolkodás és látásmód </a:t>
            </a:r>
            <a:r>
              <a:rPr lang="hu-HU" dirty="0" smtClean="0"/>
              <a:t>váltás</a:t>
            </a:r>
          </a:p>
          <a:p>
            <a:pPr lvl="1">
              <a:buFont typeface="Wingdings" panose="05000000000000000000" pitchFamily="2" charset="2"/>
              <a:buChar char="&amp;"/>
            </a:pPr>
            <a:r>
              <a:rPr lang="hu-HU" dirty="0" smtClean="0"/>
              <a:t>Hasonló a XV-XVI. </a:t>
            </a:r>
            <a:r>
              <a:rPr lang="hu-HU" dirty="0"/>
              <a:t>s</a:t>
            </a:r>
            <a:r>
              <a:rPr lang="hu-HU" dirty="0" smtClean="0"/>
              <a:t>zázadhoz a helyzet</a:t>
            </a:r>
          </a:p>
          <a:p>
            <a:pPr lvl="1">
              <a:buFont typeface="Wingdings" panose="05000000000000000000" pitchFamily="2" charset="2"/>
              <a:buChar char="&amp;"/>
            </a:pPr>
            <a:r>
              <a:rPr lang="hu-HU" dirty="0" smtClean="0"/>
              <a:t>Gutenberg galaxis =&gt; </a:t>
            </a:r>
            <a:r>
              <a:rPr lang="hu-HU" dirty="0" err="1" smtClean="0"/>
              <a:t>Zuckerberg</a:t>
            </a:r>
            <a:r>
              <a:rPr lang="hu-HU" dirty="0" smtClean="0"/>
              <a:t> </a:t>
            </a:r>
            <a:r>
              <a:rPr lang="hu-HU" dirty="0" err="1" smtClean="0"/>
              <a:t>galaxis</a:t>
            </a:r>
            <a:endParaRPr lang="hu-HU" dirty="0" smtClean="0"/>
          </a:p>
          <a:p>
            <a:pPr lvl="1">
              <a:buFont typeface="Wingdings" panose="05000000000000000000" pitchFamily="2" charset="2"/>
              <a:buChar char="&amp;"/>
            </a:pPr>
            <a:r>
              <a:rPr lang="hu-HU" dirty="0" smtClean="0"/>
              <a:t>Mit kaptunk a XX. század fizikájától?</a:t>
            </a:r>
          </a:p>
          <a:p>
            <a:pPr lvl="1">
              <a:buFont typeface="Wingdings" panose="05000000000000000000" pitchFamily="2" charset="2"/>
              <a:buChar char="&amp;"/>
            </a:pPr>
            <a:r>
              <a:rPr lang="hu-HU" dirty="0" smtClean="0"/>
              <a:t>És látjuk  a különbséget?</a:t>
            </a:r>
          </a:p>
          <a:p>
            <a:pPr lvl="1">
              <a:buFont typeface="Wingdings" panose="05000000000000000000" pitchFamily="2" charset="2"/>
              <a:buChar char="&amp;"/>
            </a:pPr>
            <a:r>
              <a:rPr lang="hu-HU" dirty="0" smtClean="0"/>
              <a:t>Digitális átállás a fociban</a:t>
            </a:r>
          </a:p>
          <a:p>
            <a:pPr>
              <a:buFont typeface="Wingdings" panose="05000000000000000000" pitchFamily="2" charset="2"/>
              <a:buChar char="&amp;"/>
            </a:pPr>
            <a:endParaRPr lang="hu-HU" dirty="0"/>
          </a:p>
        </p:txBody>
      </p:sp>
      <p:pic>
        <p:nvPicPr>
          <p:cNvPr id="1026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75" y="260648"/>
            <a:ext cx="55474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zuckerberg galaxi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88" y="3356992"/>
            <a:ext cx="2314575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9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Digitális átállás a </a:t>
            </a:r>
            <a:r>
              <a:rPr lang="hu-HU" dirty="0" smtClean="0"/>
              <a:t>fociban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7309" y="1701800"/>
            <a:ext cx="2816863" cy="935112"/>
          </a:xfrm>
        </p:spPr>
        <p:txBody>
          <a:bodyPr>
            <a:normAutofit/>
          </a:bodyPr>
          <a:lstStyle/>
          <a:p>
            <a:r>
              <a:rPr lang="hu-HU" dirty="0" smtClean="0"/>
              <a:t>Gólvonal-bíró</a:t>
            </a:r>
            <a:endParaRPr lang="hu-HU" dirty="0"/>
          </a:p>
        </p:txBody>
      </p:sp>
      <p:pic>
        <p:nvPicPr>
          <p:cNvPr id="2050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96" y="2019299"/>
            <a:ext cx="762000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1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3773" y="332656"/>
            <a:ext cx="6555772" cy="2464864"/>
          </a:xfrm>
        </p:spPr>
        <p:txBody>
          <a:bodyPr>
            <a:normAutofit/>
          </a:bodyPr>
          <a:lstStyle/>
          <a:p>
            <a:r>
              <a:rPr lang="hu-HU" sz="4000" dirty="0" smtClean="0"/>
              <a:t>Digitális</a:t>
            </a:r>
            <a:br>
              <a:rPr lang="hu-HU" sz="4000" dirty="0" smtClean="0"/>
            </a:br>
            <a:r>
              <a:rPr lang="hu-HU" sz="4000" dirty="0" smtClean="0"/>
              <a:t> –az ember kiterjesztése kor technikai vívmányaival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5015" y="2780928"/>
            <a:ext cx="6273247" cy="447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&amp;"/>
            </a:pPr>
            <a:r>
              <a:rPr lang="hu-HU" dirty="0" smtClean="0"/>
              <a:t>Tanmese </a:t>
            </a:r>
            <a:r>
              <a:rPr lang="hu-HU" dirty="0" err="1" smtClean="0"/>
              <a:t>Kolombusz</a:t>
            </a:r>
            <a:r>
              <a:rPr lang="hu-HU" dirty="0" smtClean="0"/>
              <a:t> hajóival</a:t>
            </a:r>
          </a:p>
          <a:p>
            <a:pPr>
              <a:buFont typeface="Wingdings" panose="05000000000000000000" pitchFamily="2" charset="2"/>
              <a:buChar char="&amp;"/>
            </a:pPr>
            <a:r>
              <a:rPr lang="hu-HU" dirty="0" smtClean="0"/>
              <a:t>„</a:t>
            </a:r>
            <a:r>
              <a:rPr lang="hu-HU" dirty="0" err="1" smtClean="0"/>
              <a:t>Eppur</a:t>
            </a:r>
            <a:r>
              <a:rPr lang="hu-HU" dirty="0" smtClean="0"/>
              <a:t> </a:t>
            </a:r>
            <a:r>
              <a:rPr lang="hu-HU" dirty="0" err="1" smtClean="0"/>
              <a:t>si</a:t>
            </a:r>
            <a:r>
              <a:rPr lang="hu-HU" dirty="0" smtClean="0"/>
              <a:t> </a:t>
            </a:r>
            <a:r>
              <a:rPr lang="hu-HU" dirty="0" err="1" smtClean="0"/>
              <a:t>move</a:t>
            </a:r>
            <a:r>
              <a:rPr lang="hu-HU" dirty="0" smtClean="0"/>
              <a:t>”</a:t>
            </a:r>
          </a:p>
          <a:p>
            <a:pPr>
              <a:buFont typeface="Wingdings" panose="05000000000000000000" pitchFamily="2" charset="2"/>
              <a:buChar char="&amp;"/>
            </a:pPr>
            <a:r>
              <a:rPr lang="hu-HU" dirty="0" smtClean="0"/>
              <a:t>Mit szólnánk, ha most azt mondanám, éljünk természetesen, azaz </a:t>
            </a:r>
          </a:p>
          <a:p>
            <a:pPr lvl="1">
              <a:buFont typeface="Wingdings" panose="05000000000000000000" pitchFamily="2" charset="2"/>
              <a:buChar char="&amp;"/>
            </a:pPr>
            <a:r>
              <a:rPr lang="hu-HU" dirty="0" smtClean="0"/>
              <a:t>ne feledjük: a Föld lapos, és </a:t>
            </a:r>
          </a:p>
          <a:p>
            <a:pPr lvl="1">
              <a:buFont typeface="Wingdings" panose="05000000000000000000" pitchFamily="2" charset="2"/>
              <a:buChar char="&amp;"/>
            </a:pPr>
            <a:r>
              <a:rPr lang="hu-HU" dirty="0" smtClean="0"/>
              <a:t>nyomtatott könyveket ne használjunk, csak kézzel írottat, mert az az igazi…</a:t>
            </a:r>
            <a:endParaRPr lang="hu-HU" dirty="0"/>
          </a:p>
        </p:txBody>
      </p:sp>
      <p:pic>
        <p:nvPicPr>
          <p:cNvPr id="3074" name="Picture 2" descr="Képtalálat a következőre: „kolumbusz hajói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63" y="639762"/>
            <a:ext cx="4139825" cy="30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8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7828" y="406253"/>
            <a:ext cx="7008574" cy="1152128"/>
          </a:xfrm>
        </p:spPr>
        <p:txBody>
          <a:bodyPr/>
          <a:lstStyle/>
          <a:p>
            <a:r>
              <a:rPr lang="hu-HU" dirty="0" smtClean="0"/>
              <a:t>Mi is az átállás?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1558381"/>
            <a:ext cx="5616624" cy="531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5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önyvek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00_TF02787940_TF02787940.potx" id="{B68210BC-6D90-4931-9A79-431CF5D316B4}" vid="{C6FF3AFF-6251-4176-AEA2-2ABE4BE2359F}"/>
    </a:ext>
  </a:extLst>
</a:theme>
</file>

<file path=ppt/theme/theme2.xml><?xml version="1.0" encoding="utf-8"?>
<a:theme xmlns:a="http://schemas.openxmlformats.org/drawingml/2006/main" name="Office-té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Kék könyvtorony bemutató (szélesvásznú)</Template>
  <TotalTime>0</TotalTime>
  <Words>1643</Words>
  <Application>Microsoft Office PowerPoint</Application>
  <PresentationFormat>Egyéni</PresentationFormat>
  <Paragraphs>232</Paragraphs>
  <Slides>47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51" baseType="lpstr">
      <vt:lpstr>Arial</vt:lpstr>
      <vt:lpstr>Century Gothic</vt:lpstr>
      <vt:lpstr>Wingdings</vt:lpstr>
      <vt:lpstr>Könyvek 16x9</vt:lpstr>
      <vt:lpstr>Digitális átállás</vt:lpstr>
      <vt:lpstr>Digitális átállás</vt:lpstr>
      <vt:lpstr>Analóg-digitális</vt:lpstr>
      <vt:lpstr>Mi is a digitális? -A definíció</vt:lpstr>
      <vt:lpstr>Az első digitális személy</vt:lpstr>
      <vt:lpstr>Digitális váltás = Paradigmaváltás</vt:lpstr>
      <vt:lpstr>Digitális átállás a fociban</vt:lpstr>
      <vt:lpstr>Digitális  –az ember kiterjesztése kor technikai vívmányaival</vt:lpstr>
      <vt:lpstr>Mi is az átállás?</vt:lpstr>
      <vt:lpstr>Az új eszközök</vt:lpstr>
      <vt:lpstr>A digitális transzformáció  (Vityi Péter IVSZ alelnök cikke)</vt:lpstr>
      <vt:lpstr>Mi a digitális transzformáció?</vt:lpstr>
      <vt:lpstr>Digitális eszközök</vt:lpstr>
      <vt:lpstr>Vár állott, most bithalom</vt:lpstr>
      <vt:lpstr>A termelés átalakulása</vt:lpstr>
      <vt:lpstr>Az Oktatás digitális átalakulása</vt:lpstr>
      <vt:lpstr>PowerPoint bemutató</vt:lpstr>
      <vt:lpstr>Tévhiedelmek, félelmek</vt:lpstr>
      <vt:lpstr>Az IVSZ látlelete</vt:lpstr>
      <vt:lpstr>Kezdjük talán jó hírrel: Szakképzéseink jelszavai:  Innováció. Motiváció. Kooperáció</vt:lpstr>
      <vt:lpstr>A köznevelés feladata az életre nevelés, felkészítés a munkavállalásra.</vt:lpstr>
      <vt:lpstr>Informatikai kompetencia</vt:lpstr>
      <vt:lpstr>PowerPoint bemutató</vt:lpstr>
      <vt:lpstr>Nem találkozik a munkaerőpiaci kereslet az oktatás által kibocsátott kínálattal</vt:lpstr>
      <vt:lpstr>programozókkal, program- tervezőkkel szembeni elvárások</vt:lpstr>
      <vt:lpstr>a hazai informatikai ipar veszít versenyképességéből és import munkaerőre szorul Ukrajnából, és a Közel-Keletről,</vt:lpstr>
      <vt:lpstr>PowerPoint bemutató</vt:lpstr>
      <vt:lpstr>Az IVSZ</vt:lpstr>
      <vt:lpstr>Problémák</vt:lpstr>
      <vt:lpstr>Internetelérés/Hálózati sávszélesség</vt:lpstr>
      <vt:lpstr>Eszközellátottság</vt:lpstr>
      <vt:lpstr>internet</vt:lpstr>
      <vt:lpstr>Digitális szövegértés</vt:lpstr>
      <vt:lpstr>A vizsgálat során </vt:lpstr>
      <vt:lpstr>a fiatal generáció egy jelentős része nem használja készségszinten a digitális eszközöket</vt:lpstr>
      <vt:lpstr>PowerPoint bemutató</vt:lpstr>
      <vt:lpstr>esélyegyenlőségi hátrány</vt:lpstr>
      <vt:lpstr>digitális oktatási fejlesztés</vt:lpstr>
      <vt:lpstr>fenntarthatóság</vt:lpstr>
      <vt:lpstr>LEHETSÉGES FEJLŐDÉSI IRÁNYOK A MAGYARORSZÁGI DIGITÁLIS OKTATÁSBAN </vt:lpstr>
      <vt:lpstr>PowerPoint bemutató</vt:lpstr>
      <vt:lpstr>PowerPoint bemutató</vt:lpstr>
      <vt:lpstr>PowerPoint bemutató</vt:lpstr>
      <vt:lpstr>PowerPoint bemutató</vt:lpstr>
      <vt:lpstr>PowerPoint bemutató</vt:lpstr>
      <vt:lpstr>Digitális átalakulás</vt:lpstr>
      <vt:lpstr>Felhasznált anyagok: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2017-03-18T08:15:36Z</dcterms:created>
  <dcterms:modified xsi:type="dcterms:W3CDTF">2017-03-20T00:13:23Z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