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FDD5-9A5E-4FB9-BC08-0BFA29D3D222}" type="datetimeFigureOut">
              <a:rPr lang="hu-HU" smtClean="0"/>
              <a:t>2015.09.13.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815E-D8A9-4D4C-96E8-CB9E8E0107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63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B815E-D8A9-4D4C-96E8-CB9E8E01079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819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800"/>
            </a:lvl1pPr>
          </a:lstStyle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8021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41" y="1097019"/>
            <a:ext cx="5552126" cy="2511286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87867" y="1081149"/>
            <a:ext cx="1856133" cy="2517913"/>
          </a:xfrm>
          <a:solidFill>
            <a:schemeClr val="bg1"/>
          </a:solidFill>
        </p:spPr>
        <p:txBody>
          <a:bodyPr/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81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08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27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854830"/>
            <a:ext cx="7290054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584504"/>
            <a:ext cx="7290055" cy="3886200"/>
          </a:xfr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  <a:defRPr lang="hu-HU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  <a:defRPr lang="hu-HU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  <a:defRPr lang="hu-HU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  <a:defRPr lang="hu-HU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83486" y="0"/>
            <a:ext cx="1032565" cy="1430902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u-HU" dirty="0" smtClean="0"/>
              <a:t>Neki gondja van rátok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8" y="0"/>
            <a:ext cx="3186183" cy="144114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98" y="6253761"/>
            <a:ext cx="1245853" cy="604239"/>
          </a:xfrm>
          <a:prstGeom prst="rect">
            <a:avLst/>
          </a:prstGeom>
          <a:ln>
            <a:solidFill>
              <a:srgbClr val="D95426"/>
            </a:solidFill>
          </a:ln>
        </p:spPr>
      </p:pic>
      <p:cxnSp>
        <p:nvCxnSpPr>
          <p:cNvPr id="12" name="Egyenes összekötő 11"/>
          <p:cNvCxnSpPr/>
          <p:nvPr userDrawn="1"/>
        </p:nvCxnSpPr>
        <p:spPr>
          <a:xfrm flipV="1">
            <a:off x="2383704" y="1430902"/>
            <a:ext cx="6760296" cy="1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3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4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1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40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8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4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33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1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hu-HU" smtClean="0"/>
              <a:t>2015.09.14.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hu-HU" smtClean="0"/>
              <a:t>Neki gondja van rátok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833031-5423-4D99-ACF9-76417633D9D6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6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Tanévnyitó értekezlet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2111188" y="6263158"/>
            <a:ext cx="2060975" cy="389481"/>
          </a:xfrm>
        </p:spPr>
        <p:txBody>
          <a:bodyPr/>
          <a:lstStyle/>
          <a:p>
            <a:r>
              <a:rPr lang="hu-HU" sz="2800" smtClean="0"/>
              <a:t>2015.09.14.</a:t>
            </a:r>
            <a:endParaRPr lang="hu-HU" sz="28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5" y="5120156"/>
            <a:ext cx="2356705" cy="1143002"/>
          </a:xfrm>
          <a:prstGeom prst="rect">
            <a:avLst/>
          </a:prstGeom>
          <a:ln>
            <a:solidFill>
              <a:srgbClr val="D95426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0156"/>
            <a:ext cx="1504174" cy="11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290053"/>
            <a:ext cx="7290054" cy="1499616"/>
          </a:xfrm>
        </p:spPr>
        <p:txBody>
          <a:bodyPr/>
          <a:lstStyle/>
          <a:p>
            <a:r>
              <a:rPr lang="hu-HU" dirty="0" smtClean="0"/>
              <a:t>Nevek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1671" y="1110706"/>
            <a:ext cx="8202705" cy="5634318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pPr lvl="0"/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János Gergely</a:t>
            </a:r>
            <a:r>
              <a:rPr lang="hu-HU" dirty="0"/>
              <a:t>, LogMeIn – PR menedzser -pályaorientáció. </a:t>
            </a:r>
          </a:p>
          <a:p>
            <a:pPr lvl="0"/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Bányai László DSc</a:t>
            </a:r>
            <a:r>
              <a:rPr lang="hu-HU" dirty="0"/>
              <a:t>, MTA CSFK Geodéziai és Geofizikai Intézet, Sopron, Intézete és kutatása bemutatása</a:t>
            </a:r>
          </a:p>
          <a:p>
            <a:pPr lvl="0"/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Klaizer József</a:t>
            </a:r>
            <a:r>
              <a:rPr lang="hu-HU" dirty="0"/>
              <a:t>, bioinformatikus, TU Wien </a:t>
            </a:r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</a:t>
            </a:r>
            <a:r>
              <a:rPr lang="hu-HU" dirty="0"/>
              <a:t>, pályaorientáció, (PPKE ITK: BSc, molekuláris bionikus - TU Wien: MSc, Biomedical Engineering; szakmai gyakorlat: Technische Universität Wien - Institut für Sensoren und Aktuatorsysteme (Industrielle Sensorsysteme); Medizinische Universität Wien - Zentrum für medizinische Physik und biomedizinische Technik; Web and Database Engineer (Bilfinger Baugesellschaft) – egykori tehetség az evangélikus iskolarendszerben) Szaktudása kiváló</a:t>
            </a:r>
          </a:p>
          <a:p>
            <a:pPr lvl="0"/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Mag. Szabolcs Steiner</a:t>
            </a:r>
            <a:r>
              <a:rPr lang="hu-HU" dirty="0"/>
              <a:t>, Emarsys eMarketing Systems AG, head of legal -pályaorientáció (Universität Wien, (Mag), CEU (IIm)) Cég érdekessége: mérnökeinek jó része Budapesten dolgozik.</a:t>
            </a:r>
          </a:p>
          <a:p>
            <a:pPr lvl="0"/>
            <a:r>
              <a:rPr lang="hu-H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Szabó Áron</a:t>
            </a:r>
            <a:r>
              <a:rPr lang="hu-HU" dirty="0"/>
              <a:t>, BME, informatika </a:t>
            </a:r>
            <a:r>
              <a:rPr lang="hu-HU" dirty="0" smtClean="0"/>
              <a:t>és </a:t>
            </a:r>
            <a:r>
              <a:rPr lang="hu-H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Gergő</a:t>
            </a:r>
            <a:r>
              <a:rPr lang="hu-HU" dirty="0" smtClean="0"/>
              <a:t>, </a:t>
            </a:r>
            <a:r>
              <a:rPr lang="hu-HU" dirty="0"/>
              <a:t>NyME</a:t>
            </a:r>
            <a:r>
              <a:rPr lang="hu-HU" dirty="0"/>
              <a:t> INGA, gazdaságinformatika szakos hallgató, </a:t>
            </a:r>
            <a:r>
              <a:rPr lang="hu-H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</a:t>
            </a:r>
            <a:r>
              <a:rPr lang="hu-HU" dirty="0"/>
              <a:t>, szakmai program, (egykori tehetségek az evangélikus iskolarendszerben) –Korban közel állnak a diákokhoz, a középiskolában is önképzőkört vezettek.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82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3432" y="371418"/>
            <a:ext cx="7290054" cy="1499616"/>
          </a:xfrm>
        </p:spPr>
        <p:txBody>
          <a:bodyPr>
            <a:normAutofit/>
          </a:bodyPr>
          <a:lstStyle/>
          <a:p>
            <a:r>
              <a:rPr lang="hu-HU" dirty="0" smtClean="0"/>
              <a:t>Informatika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902"/>
            <a:ext cx="9143999" cy="553467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494" y="3209834"/>
            <a:ext cx="5325035" cy="1820752"/>
          </a:xfrm>
          <a:solidFill>
            <a:srgbClr val="FFFFFF">
              <a:alpha val="60000"/>
            </a:srgbClr>
          </a:solidFill>
        </p:spPr>
        <p:txBody>
          <a:bodyPr>
            <a:normAutofit lnSpcReduction="10000"/>
          </a:bodyPr>
          <a:lstStyle/>
          <a:p>
            <a:r>
              <a:rPr lang="hu-HU" dirty="0"/>
              <a:t>2016. április 7. </a:t>
            </a:r>
            <a:r>
              <a:rPr lang="hu-HU" dirty="0"/>
              <a:t>csütörtök</a:t>
            </a:r>
            <a:r>
              <a:rPr lang="hu-HU" dirty="0" smtClean="0"/>
              <a:t>,</a:t>
            </a:r>
          </a:p>
          <a:p>
            <a:r>
              <a:rPr lang="hu-HU" dirty="0" smtClean="0"/>
              <a:t>helyszín</a:t>
            </a:r>
            <a:r>
              <a:rPr lang="hu-HU" dirty="0"/>
              <a:t>: </a:t>
            </a:r>
            <a:endParaRPr lang="hu-HU" dirty="0" smtClean="0"/>
          </a:p>
          <a:p>
            <a:pPr lvl="1"/>
            <a:r>
              <a:rPr lang="hu-HU" dirty="0" smtClean="0"/>
              <a:t>Evangélikus </a:t>
            </a:r>
            <a:r>
              <a:rPr lang="hu-HU" dirty="0"/>
              <a:t>Középiskolai </a:t>
            </a:r>
            <a:r>
              <a:rPr lang="hu-HU" dirty="0" smtClean="0"/>
              <a:t>Kollégium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0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6733" y="397630"/>
            <a:ext cx="7290054" cy="1499616"/>
          </a:xfrm>
        </p:spPr>
        <p:txBody>
          <a:bodyPr/>
          <a:lstStyle/>
          <a:p>
            <a:r>
              <a:rPr lang="hu-HU" dirty="0" smtClean="0"/>
              <a:t>Matematika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6732" y="1831221"/>
            <a:ext cx="7290055" cy="4464423"/>
          </a:xfrm>
        </p:spPr>
        <p:txBody>
          <a:bodyPr>
            <a:normAutofit/>
          </a:bodyPr>
          <a:lstStyle/>
          <a:p>
            <a:r>
              <a:rPr lang="hu-HU" dirty="0" smtClean="0"/>
              <a:t>Több lehetőség volt:</a:t>
            </a:r>
          </a:p>
          <a:p>
            <a:pPr lvl="1"/>
            <a:r>
              <a:rPr lang="hu-HU" dirty="0" smtClean="0"/>
              <a:t>Évente</a:t>
            </a:r>
          </a:p>
          <a:p>
            <a:pPr lvl="2"/>
            <a:r>
              <a:rPr lang="hu-HU" dirty="0" smtClean="0"/>
              <a:t>Alsó, felső, középiskola</a:t>
            </a:r>
          </a:p>
          <a:p>
            <a:pPr lvl="1"/>
            <a:r>
              <a:rPr lang="hu-HU" dirty="0" smtClean="0"/>
              <a:t>Kétévente</a:t>
            </a:r>
          </a:p>
          <a:p>
            <a:pPr lvl="2"/>
            <a:r>
              <a:rPr lang="hu-HU" dirty="0" smtClean="0"/>
              <a:t>Egyik évben általános iskola, másikban középiskola</a:t>
            </a:r>
          </a:p>
          <a:p>
            <a:pPr lvl="2"/>
            <a:r>
              <a:rPr lang="hu-HU" dirty="0" smtClean="0"/>
              <a:t>Egyik évben verseny, másikban kirándulás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Arról döntöttünk, hogy sok a verseny, így nem szeretnénk egy n+1-diket.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 de kétévente legyen kirándulás!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71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236265"/>
            <a:ext cx="7290054" cy="1499616"/>
          </a:xfrm>
        </p:spPr>
        <p:txBody>
          <a:bodyPr/>
          <a:lstStyle/>
          <a:p>
            <a:r>
              <a:rPr lang="hu-HU" dirty="0" smtClean="0"/>
              <a:t>Ha gondotok van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Osszátok meg a </a:t>
            </a:r>
            <a:r>
              <a:rPr lang="hu-HU" dirty="0" err="1" smtClean="0"/>
              <a:t>levlistán</a:t>
            </a:r>
            <a:r>
              <a:rPr lang="hu-HU" dirty="0" smtClean="0"/>
              <a:t>!</a:t>
            </a:r>
          </a:p>
          <a:p>
            <a:r>
              <a:rPr lang="hu-HU" dirty="0" smtClean="0"/>
              <a:t>Isten áldását az évünkre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51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7" y="86196"/>
            <a:ext cx="7290054" cy="1499616"/>
          </a:xfrm>
        </p:spPr>
        <p:txBody>
          <a:bodyPr/>
          <a:lstStyle/>
          <a:p>
            <a:r>
              <a:rPr lang="hu-HU" dirty="0" smtClean="0"/>
              <a:t>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1329" y="1585812"/>
            <a:ext cx="8686800" cy="515921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10:00	Köszöntés – </a:t>
            </a:r>
            <a:r>
              <a:rPr lang="hu-HU" sz="2400" dirty="0" err="1"/>
              <a:t>Babics</a:t>
            </a:r>
            <a:r>
              <a:rPr lang="hu-HU" sz="2400" dirty="0"/>
              <a:t> Csaba</a:t>
            </a:r>
          </a:p>
          <a:p>
            <a:r>
              <a:rPr lang="hu-HU" sz="2400" dirty="0"/>
              <a:t>10:05	Áhítat</a:t>
            </a:r>
          </a:p>
          <a:p>
            <a:r>
              <a:rPr lang="hu-HU" sz="2400" dirty="0"/>
              <a:t>10:15	Bemutatkozás –EPSZTI és a tanártársak</a:t>
            </a:r>
          </a:p>
          <a:p>
            <a:r>
              <a:rPr lang="hu-HU" sz="2400" dirty="0"/>
              <a:t>11:15	A tantárgygondozó tervez… különös tekintettel a minősítésre és tanfelügyeletre...</a:t>
            </a:r>
          </a:p>
          <a:p>
            <a:r>
              <a:rPr lang="hu-HU" sz="2400" dirty="0"/>
              <a:t>12:00	Ebéd</a:t>
            </a:r>
          </a:p>
          <a:p>
            <a:r>
              <a:rPr lang="hu-HU" sz="2400" dirty="0"/>
              <a:t>12:30	Neumann János Tehetséggondozó Műhely, lehetőségek tehetséggondozásra</a:t>
            </a:r>
          </a:p>
          <a:p>
            <a:r>
              <a:rPr lang="hu-HU" sz="2400" dirty="0"/>
              <a:t>13:00	Milyen legyen az új matematika verseny?</a:t>
            </a:r>
          </a:p>
          <a:p>
            <a:r>
              <a:rPr lang="hu-HU" sz="2400" dirty="0"/>
              <a:t>14:00	Neumann János Kupa az Evangélikus Iskolák Részére</a:t>
            </a:r>
          </a:p>
          <a:p>
            <a:r>
              <a:rPr lang="hu-HU" sz="2400" dirty="0"/>
              <a:t>14:25	zárás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5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7" y="316947"/>
            <a:ext cx="7290054" cy="1499616"/>
          </a:xfrm>
        </p:spPr>
        <p:txBody>
          <a:bodyPr/>
          <a:lstStyle/>
          <a:p>
            <a:r>
              <a:rPr lang="hu-HU" dirty="0" smtClean="0"/>
              <a:t>Áhítat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166" y="1931591"/>
            <a:ext cx="7290055" cy="3886200"/>
          </a:xfrm>
        </p:spPr>
        <p:txBody>
          <a:bodyPr/>
          <a:lstStyle/>
          <a:p>
            <a:pPr algn="ctr"/>
            <a:r>
              <a:rPr lang="hu-HU" sz="3200" dirty="0" smtClean="0"/>
              <a:t>„Minden gondotokat őreá vessétek, mert neki gondja van rátok.” </a:t>
            </a:r>
            <a:br>
              <a:rPr lang="hu-HU" sz="3200" dirty="0" smtClean="0"/>
            </a:br>
            <a:r>
              <a:rPr lang="hu-HU" sz="3200" dirty="0" smtClean="0"/>
              <a:t>1Pt5,7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77" y="3448050"/>
            <a:ext cx="54864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9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303500"/>
            <a:ext cx="7290054" cy="1499616"/>
          </a:xfrm>
        </p:spPr>
        <p:txBody>
          <a:bodyPr/>
          <a:lstStyle/>
          <a:p>
            <a:r>
              <a:rPr lang="hu-HU" dirty="0" smtClean="0"/>
              <a:t>Bemutatkozás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096" y="1952492"/>
            <a:ext cx="7290055" cy="3886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sz="2800" dirty="0" smtClean="0"/>
              <a:t>Evangélikus Középiskolai Kollégium</a:t>
            </a:r>
          </a:p>
          <a:p>
            <a:pPr lvl="1">
              <a:buBlip>
                <a:blip r:embed="rId3"/>
              </a:buBlip>
            </a:pPr>
            <a:r>
              <a:rPr lang="hu-HU" sz="2000" dirty="0" err="1"/>
              <a:t>Hegyváriné</a:t>
            </a:r>
            <a:r>
              <a:rPr lang="hu-HU" sz="2000" dirty="0"/>
              <a:t> </a:t>
            </a:r>
            <a:r>
              <a:rPr lang="hu-HU" sz="2000" dirty="0" err="1"/>
              <a:t>Pauló</a:t>
            </a:r>
            <a:r>
              <a:rPr lang="hu-HU" sz="2000" dirty="0"/>
              <a:t> </a:t>
            </a:r>
            <a:r>
              <a:rPr lang="hu-HU" sz="2000" dirty="0" smtClean="0"/>
              <a:t>Mária</a:t>
            </a:r>
          </a:p>
          <a:p>
            <a:pPr>
              <a:buBlip>
                <a:blip r:embed="rId3"/>
              </a:buBlip>
            </a:pPr>
            <a:r>
              <a:rPr lang="hu-HU" sz="2800" dirty="0" smtClean="0"/>
              <a:t>Evangélikus Pedagógus-szakmai Szolgáltató és Továbbképző Intézet</a:t>
            </a:r>
          </a:p>
          <a:p>
            <a:pPr lvl="1">
              <a:buBlip>
                <a:blip r:embed="rId3"/>
              </a:buBlip>
            </a:pPr>
            <a:r>
              <a:rPr lang="hu-HU" sz="2000" dirty="0" smtClean="0"/>
              <a:t>Gáspárné Vágási Julianna</a:t>
            </a:r>
          </a:p>
          <a:p>
            <a:pPr>
              <a:buBlip>
                <a:blip r:embed="rId3"/>
              </a:buBlip>
            </a:pPr>
            <a:r>
              <a:rPr lang="hu-HU" sz="2800" dirty="0" smtClean="0"/>
              <a:t>EPSZTI </a:t>
            </a:r>
            <a:r>
              <a:rPr lang="hu-HU" sz="2800" dirty="0" err="1" smtClean="0"/>
              <a:t>matinform</a:t>
            </a:r>
            <a:r>
              <a:rPr lang="hu-HU" sz="2800" dirty="0" smtClean="0"/>
              <a:t> tantárgygondozó</a:t>
            </a:r>
          </a:p>
          <a:p>
            <a:pPr lvl="1">
              <a:buBlip>
                <a:blip r:embed="rId3"/>
              </a:buBlip>
            </a:pPr>
            <a:r>
              <a:rPr lang="hu-HU" sz="2000" dirty="0" err="1" smtClean="0"/>
              <a:t>Babics</a:t>
            </a:r>
            <a:r>
              <a:rPr lang="hu-HU" sz="2000" dirty="0" smtClean="0"/>
              <a:t> Csaba</a:t>
            </a:r>
          </a:p>
          <a:p>
            <a:pPr lvl="1">
              <a:buBlip>
                <a:blip r:embed="rId3"/>
              </a:buBlip>
            </a:pPr>
            <a:endParaRPr lang="hu-HU" sz="2000" dirty="0"/>
          </a:p>
          <a:p>
            <a:pPr lvl="1"/>
            <a:endParaRPr lang="hu-HU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54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7" y="343841"/>
            <a:ext cx="7290054" cy="1499616"/>
          </a:xfrm>
        </p:spPr>
        <p:txBody>
          <a:bodyPr/>
          <a:lstStyle/>
          <a:p>
            <a:r>
              <a:rPr lang="hu-HU" dirty="0" smtClean="0"/>
              <a:t>Tervek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3431" y="1843456"/>
            <a:ext cx="7290055" cy="444976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EPSZTI honlapján is</a:t>
            </a:r>
          </a:p>
          <a:p>
            <a:pPr>
              <a:buBlip>
                <a:blip r:embed="rId2"/>
              </a:buBlip>
            </a:pPr>
            <a:r>
              <a:rPr lang="hu-HU" sz="2800" dirty="0"/>
              <a:t>Adatbázis</a:t>
            </a:r>
          </a:p>
          <a:p>
            <a:pPr lvl="1">
              <a:buBlip>
                <a:blip r:embed="rId2"/>
              </a:buBlip>
            </a:pPr>
            <a:r>
              <a:rPr lang="hu-HU" sz="2400" dirty="0" err="1" smtClean="0"/>
              <a:t>Levlisták</a:t>
            </a:r>
            <a:endParaRPr lang="hu-HU" sz="2400" dirty="0" smtClean="0"/>
          </a:p>
          <a:p>
            <a:r>
              <a:rPr lang="hu-HU" dirty="0" smtClean="0"/>
              <a:t>Értekezlet</a:t>
            </a:r>
          </a:p>
          <a:p>
            <a:r>
              <a:rPr lang="hu-HU" dirty="0" smtClean="0"/>
              <a:t>Továbbképzés:</a:t>
            </a:r>
          </a:p>
          <a:p>
            <a:pPr lvl="1"/>
            <a:r>
              <a:rPr lang="hu-HU" dirty="0" smtClean="0"/>
              <a:t>2015. november második fele</a:t>
            </a:r>
          </a:p>
          <a:p>
            <a:pPr lvl="1"/>
            <a:r>
              <a:rPr lang="hu-HU" dirty="0" smtClean="0"/>
              <a:t>2016. tavasza Rózsa Ildikó</a:t>
            </a:r>
          </a:p>
          <a:p>
            <a:pPr lvl="1"/>
            <a:r>
              <a:rPr lang="hu-HU" dirty="0" smtClean="0"/>
              <a:t>2016. ősze </a:t>
            </a:r>
            <a:r>
              <a:rPr lang="hu-HU" dirty="0" err="1" smtClean="0"/>
              <a:t>Bagdy</a:t>
            </a:r>
            <a:r>
              <a:rPr lang="hu-HU" dirty="0" smtClean="0"/>
              <a:t> Emőke</a:t>
            </a:r>
          </a:p>
          <a:p>
            <a:pPr lvl="1"/>
            <a:r>
              <a:rPr lang="hu-HU" dirty="0" smtClean="0"/>
              <a:t>Felmérő</a:t>
            </a:r>
            <a:endParaRPr lang="hu-HU" sz="28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0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478312"/>
            <a:ext cx="7290054" cy="1499616"/>
          </a:xfrm>
        </p:spPr>
        <p:txBody>
          <a:bodyPr/>
          <a:lstStyle/>
          <a:p>
            <a:r>
              <a:rPr lang="hu-HU" dirty="0" smtClean="0"/>
              <a:t>Tervek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Honlap </a:t>
            </a:r>
            <a:r>
              <a:rPr lang="hu-HU" dirty="0" err="1" smtClean="0"/>
              <a:t>matinfo.lutheran.hu</a:t>
            </a:r>
            <a:endParaRPr lang="hu-HU" dirty="0" smtClean="0"/>
          </a:p>
          <a:p>
            <a:r>
              <a:rPr lang="hu-HU" dirty="0"/>
              <a:t>Bajor-magyar matematika-informatika tanári </a:t>
            </a:r>
            <a:r>
              <a:rPr lang="hu-HU" dirty="0" smtClean="0"/>
              <a:t>együttműködés</a:t>
            </a:r>
          </a:p>
          <a:p>
            <a:r>
              <a:rPr lang="hu-HU" dirty="0" smtClean="0"/>
              <a:t>Katedracsere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31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249712"/>
            <a:ext cx="7290054" cy="1499616"/>
          </a:xfrm>
        </p:spPr>
        <p:txBody>
          <a:bodyPr/>
          <a:lstStyle/>
          <a:p>
            <a:r>
              <a:rPr lang="hu-HU" dirty="0" smtClean="0"/>
              <a:t>Tanítványaink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Tehetséggondozás=&gt;külön napirendi pont</a:t>
            </a:r>
          </a:p>
          <a:p>
            <a:r>
              <a:rPr lang="hu-HU" dirty="0"/>
              <a:t>Versenyek =&gt; külön napirendi </a:t>
            </a:r>
            <a:r>
              <a:rPr lang="hu-HU" dirty="0" smtClean="0"/>
              <a:t>pont</a:t>
            </a:r>
          </a:p>
          <a:p>
            <a:r>
              <a:rPr lang="hu-HU" dirty="0" smtClean="0"/>
              <a:t>Felvételi Előkészítő Tábor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13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7" y="169030"/>
            <a:ext cx="7290054" cy="1499616"/>
          </a:xfrm>
        </p:spPr>
        <p:txBody>
          <a:bodyPr/>
          <a:lstStyle/>
          <a:p>
            <a:r>
              <a:rPr lang="hu-HU" dirty="0" smtClean="0"/>
              <a:t>Neumann </a:t>
            </a:r>
            <a:br>
              <a:rPr lang="hu-HU" dirty="0" smtClean="0"/>
            </a:br>
            <a:r>
              <a:rPr lang="hu-HU" dirty="0" smtClean="0"/>
              <a:t>tehetségműhely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8096" y="2126575"/>
            <a:ext cx="7290055" cy="38862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Tehetségjelöltek kiválasztása </a:t>
            </a:r>
          </a:p>
          <a:p>
            <a:pPr lvl="1"/>
            <a:r>
              <a:rPr lang="hu-HU" dirty="0" err="1" smtClean="0"/>
              <a:t>Nov</a:t>
            </a:r>
            <a:r>
              <a:rPr lang="hu-HU" dirty="0" smtClean="0"/>
              <a:t> 15-dec 5.</a:t>
            </a:r>
          </a:p>
          <a:p>
            <a:pPr lvl="1"/>
            <a:r>
              <a:rPr lang="hu-HU" dirty="0" smtClean="0"/>
              <a:t>20 fő</a:t>
            </a:r>
          </a:p>
          <a:p>
            <a:pPr lvl="1"/>
            <a:r>
              <a:rPr lang="hu-HU" dirty="0" smtClean="0"/>
              <a:t>Hátrányos helyzetűek utaztatása</a:t>
            </a:r>
          </a:p>
          <a:p>
            <a:r>
              <a:rPr lang="hu-HU" dirty="0" smtClean="0"/>
              <a:t>December 20-21és február 12-13 Budapest</a:t>
            </a:r>
          </a:p>
          <a:p>
            <a:r>
              <a:rPr lang="hu-HU" dirty="0" smtClean="0"/>
              <a:t>Március 14-16 Sopron és Bécs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Itt felmerült a kiskorúak utazási kérdése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0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8096" y="290053"/>
            <a:ext cx="7290054" cy="1499616"/>
          </a:xfrm>
        </p:spPr>
        <p:txBody>
          <a:bodyPr/>
          <a:lstStyle/>
          <a:p>
            <a:r>
              <a:rPr lang="hu-HU" dirty="0" smtClean="0"/>
              <a:t>Nevek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8619" y="1525031"/>
            <a:ext cx="8497432" cy="5265733"/>
          </a:xfrm>
        </p:spPr>
        <p:txBody>
          <a:bodyPr>
            <a:normAutofit fontScale="70000" lnSpcReduction="20000"/>
          </a:bodyPr>
          <a:lstStyle/>
          <a:p>
            <a:r>
              <a:rPr lang="hu-HU" sz="3400" dirty="0"/>
              <a:t>Fővédnökök: </a:t>
            </a:r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Szolgay Péter, dékán </a:t>
            </a:r>
            <a:r>
              <a:rPr lang="hu-HU" sz="3400" dirty="0"/>
              <a:t>(PPKE ITK) </a:t>
            </a:r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Dr </a:t>
            </a:r>
            <a:r>
              <a:rPr lang="hu-HU" sz="3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Bacsárdi</a:t>
            </a:r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László intézetigazgató </a:t>
            </a:r>
            <a:r>
              <a:rPr lang="hu-HU" sz="3400" dirty="0"/>
              <a:t>NYME INGA </a:t>
            </a:r>
          </a:p>
          <a:p>
            <a:pPr lvl="0"/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Babics Csaba</a:t>
            </a:r>
            <a:r>
              <a:rPr lang="hu-HU" sz="3400" dirty="0"/>
              <a:t>, matematika-fizika-informatika tanár –Líceum, tantárgygondozó -EPSZTI –a program vezetője, </a:t>
            </a:r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</a:t>
            </a:r>
            <a:r>
              <a:rPr lang="hu-HU" sz="3400" dirty="0"/>
              <a:t>, szakmai program. 2000 óta dolgozik a tehetséggondozás mentén, akkor elindította és szervezi az evangélikus iskolák informatikai versenyét.</a:t>
            </a:r>
          </a:p>
          <a:p>
            <a:pPr lvl="0"/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Cserey György  </a:t>
            </a:r>
            <a:r>
              <a:rPr lang="hu-HU" sz="3400" dirty="0"/>
              <a:t>docens, egyetemi tanár (Okleveles villamosmérnök, BME, 2001.- Vendég kutató, University of Notre Dame, USA, 2003-2004. - PhD, Infobionika, PPKE ITK, 2006.- Docens, PPKE ITK, 2009- )</a:t>
            </a:r>
          </a:p>
          <a:p>
            <a:pPr lvl="0"/>
            <a:r>
              <a:rPr lang="hu-HU" sz="3400" dirty="0"/>
              <a:t> </a:t>
            </a:r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Bacsárdi László</a:t>
            </a:r>
            <a:r>
              <a:rPr lang="hu-HU" sz="3400" dirty="0"/>
              <a:t>, intézetigazgató, egyetemi docens, NyME INGA – a Gazdaságinformatikai Intézet bemutatása, és szakmai program tartása. Kiválasztását munkássága igazolja </a:t>
            </a:r>
          </a:p>
          <a:p>
            <a:pPr lvl="0"/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Szabadkai Márk</a:t>
            </a:r>
            <a:r>
              <a:rPr lang="hu-HU" sz="3400" dirty="0"/>
              <a:t>, LogMeIn – Senior Software Engineer, -</a:t>
            </a:r>
            <a:r>
              <a:rPr lang="hu-HU" sz="3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</a:t>
            </a:r>
            <a:r>
              <a:rPr lang="hu-HU" sz="3400" dirty="0"/>
              <a:t>, szakmai program (Programtervező-matematikus MSC (ELTE IK)) Egykori tehetség az evangélikus iskolarendszerben, Szaktudása miatt is választottuk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2015.09.14.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Neki gondja van rátok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6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2. egyéni sém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D95426"/>
      </a:accent1>
      <a:accent2>
        <a:srgbClr val="F55D09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3279</TotalTime>
  <Words>601</Words>
  <Application>Microsoft Office PowerPoint</Application>
  <PresentationFormat>Diavetítés a képernyőre (4:3 oldalarány)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Tw Cen MT Condensed</vt:lpstr>
      <vt:lpstr>Wingdings 3</vt:lpstr>
      <vt:lpstr>Integrál</vt:lpstr>
      <vt:lpstr>Tanévnyitó értekezlet</vt:lpstr>
      <vt:lpstr>Program</vt:lpstr>
      <vt:lpstr>Áhítat</vt:lpstr>
      <vt:lpstr>Bemutatkozás</vt:lpstr>
      <vt:lpstr>Tervek</vt:lpstr>
      <vt:lpstr>Tervek</vt:lpstr>
      <vt:lpstr>Tanítványaink</vt:lpstr>
      <vt:lpstr>Neumann  tehetségműhely</vt:lpstr>
      <vt:lpstr>Nevek</vt:lpstr>
      <vt:lpstr>Nevek</vt:lpstr>
      <vt:lpstr>Informatika</vt:lpstr>
      <vt:lpstr>Matematika</vt:lpstr>
      <vt:lpstr>Ha gondotok van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Nyitóértekezlet</dc:title>
  <dc:creator>admin</dc:creator>
  <cp:lastModifiedBy>admin</cp:lastModifiedBy>
  <cp:revision>34</cp:revision>
  <dcterms:created xsi:type="dcterms:W3CDTF">2015-09-13T11:31:57Z</dcterms:created>
  <dcterms:modified xsi:type="dcterms:W3CDTF">2015-09-15T18:11:44Z</dcterms:modified>
</cp:coreProperties>
</file>