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6" r:id="rId3"/>
    <p:sldId id="291" r:id="rId4"/>
    <p:sldId id="292" r:id="rId5"/>
    <p:sldId id="290" r:id="rId6"/>
    <p:sldId id="287" r:id="rId7"/>
    <p:sldId id="256" r:id="rId8"/>
    <p:sldId id="277" r:id="rId9"/>
    <p:sldId id="260" r:id="rId10"/>
    <p:sldId id="276" r:id="rId11"/>
    <p:sldId id="263" r:id="rId12"/>
    <p:sldId id="278" r:id="rId13"/>
    <p:sldId id="279" r:id="rId14"/>
    <p:sldId id="265" r:id="rId15"/>
    <p:sldId id="264" r:id="rId16"/>
    <p:sldId id="266" r:id="rId17"/>
    <p:sldId id="261" r:id="rId18"/>
    <p:sldId id="258" r:id="rId19"/>
    <p:sldId id="262" r:id="rId20"/>
    <p:sldId id="280" r:id="rId21"/>
    <p:sldId id="281" r:id="rId22"/>
    <p:sldId id="267" r:id="rId23"/>
    <p:sldId id="268" r:id="rId24"/>
    <p:sldId id="28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82" r:id="rId33"/>
    <p:sldId id="283" r:id="rId34"/>
    <p:sldId id="289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FF0000"/>
    <a:srgbClr val="3333CC"/>
    <a:srgbClr val="EBF0AE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5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31.wmf"/><Relationship Id="rId1" Type="http://schemas.openxmlformats.org/officeDocument/2006/relationships/image" Target="../media/image41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jpeg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C303E-EBDF-4F55-81B5-AB0D6597CC93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178380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509C1-93DA-457F-A14E-9939BE0C1C05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307674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E4E76-9876-4628-8C99-09BE478C69E3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652546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Cím, 1 nagy és 2 kisebb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B5181-393F-4F37-82BE-56F2F07FE133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620624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CA85A-F96B-44B5-929D-60F36AA80642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938990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Cím és 4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3AD14-D993-4EAF-A0D3-61D31DB270A2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745872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959B5-81C0-4F05-8EFB-850C1E645E18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501491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393C5-0842-4EED-ABE7-8F40CC388752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491966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187D4-A9B0-4187-A9F3-A847DFFC6F94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519406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4C75B-2598-44AA-A2FA-FB27E80A33FF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870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1A099-6562-411C-B92B-B64AF86D87BC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512937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3BF5C-F39F-415A-ACB3-7697CB184090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482355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29588-767D-467F-BCDE-A676D79F4457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164415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30F7C-7D92-42A1-A71F-AF6CB9660C01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07306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Mintaszöveg szerkesztése</a:t>
            </a:r>
          </a:p>
          <a:p>
            <a:pPr lvl="1"/>
            <a:r>
              <a:rPr lang="en-US" altLang="hu-HU" smtClean="0"/>
              <a:t>Második szint</a:t>
            </a:r>
          </a:p>
          <a:p>
            <a:pPr lvl="2"/>
            <a:r>
              <a:rPr lang="en-US" altLang="hu-HU" smtClean="0"/>
              <a:t>Harmadik szint</a:t>
            </a:r>
          </a:p>
          <a:p>
            <a:pPr lvl="3"/>
            <a:r>
              <a:rPr lang="en-US" altLang="hu-HU" smtClean="0"/>
              <a:t>Negyedik szint</a:t>
            </a:r>
          </a:p>
          <a:p>
            <a:pPr lvl="4"/>
            <a:r>
              <a:rPr lang="en-US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EC8354C-EEF6-454E-9730-4A36137E80CC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hu.wiktionary.org/wiki/quatre-vingt-dix-huit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3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image" Target="../media/image20.jpeg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2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2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4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1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5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0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43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45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2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6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55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3733800"/>
          </a:xfrm>
        </p:spPr>
        <p:txBody>
          <a:bodyPr/>
          <a:lstStyle/>
          <a:p>
            <a:r>
              <a:rPr lang="hu-HU" altLang="hu-HU" dirty="0" smtClean="0"/>
              <a:t>Matematika egy csekély értelmű medvebocs szemével:</a:t>
            </a:r>
            <a:br>
              <a:rPr lang="hu-HU" altLang="hu-HU" dirty="0" smtClean="0"/>
            </a:br>
            <a:r>
              <a:rPr lang="hu-HU" altLang="hu-HU" sz="3600" dirty="0" smtClean="0"/>
              <a:t/>
            </a:r>
            <a:br>
              <a:rPr lang="hu-HU" altLang="hu-HU" sz="3600" dirty="0" smtClean="0"/>
            </a:br>
            <a:r>
              <a:rPr lang="hu-HU" altLang="hu-HU" sz="3600" i="1" dirty="0" smtClean="0"/>
              <a:t>Egy rendhagyó fizikaóra az </a:t>
            </a:r>
            <a:r>
              <a:rPr lang="hu-HU" altLang="hu-HU" sz="3600" i="1" dirty="0" err="1" smtClean="0"/>
              <a:t>Atomki</a:t>
            </a:r>
            <a:r>
              <a:rPr lang="hu-HU" altLang="hu-HU" sz="3600" i="1" dirty="0" smtClean="0"/>
              <a:t> Fizikusnapok programjában</a:t>
            </a:r>
            <a:r>
              <a:rPr lang="hu-HU" altLang="hu-HU" i="1" dirty="0" smtClean="0"/>
              <a:t/>
            </a:r>
            <a:br>
              <a:rPr lang="hu-HU" altLang="hu-HU" i="1" dirty="0" smtClean="0"/>
            </a:br>
            <a:endParaRPr lang="hu-HU" altLang="hu-HU" i="1" dirty="0" smtClean="0"/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-152400" y="3581400"/>
            <a:ext cx="9448800" cy="2590800"/>
          </a:xfrm>
        </p:spPr>
        <p:txBody>
          <a:bodyPr/>
          <a:lstStyle/>
          <a:p>
            <a:r>
              <a:rPr lang="hu-HU" altLang="hu-HU" sz="2800" dirty="0" smtClean="0"/>
              <a:t>Sulik Béla </a:t>
            </a:r>
          </a:p>
          <a:p>
            <a:r>
              <a:rPr lang="hu-HU" altLang="hu-HU" sz="2800" dirty="0" smtClean="0"/>
              <a:t>MTA Atommagkutató Intézet</a:t>
            </a:r>
          </a:p>
          <a:p>
            <a:r>
              <a:rPr lang="hu-HU" altLang="hu-HU" sz="2800" dirty="0" smtClean="0">
                <a:solidFill>
                  <a:srgbClr val="C00000"/>
                </a:solidFill>
              </a:rPr>
              <a:t>(alapító: Szalay Sándor)</a:t>
            </a:r>
          </a:p>
          <a:p>
            <a:r>
              <a:rPr lang="hu-HU" altLang="hu-HU" sz="2800" dirty="0" smtClean="0"/>
              <a:t>Debrecen</a:t>
            </a:r>
          </a:p>
          <a:p>
            <a:endParaRPr lang="hu-HU" altLang="hu-HU" sz="2000" i="1" dirty="0" smtClean="0">
              <a:solidFill>
                <a:srgbClr val="00B050"/>
              </a:solidFill>
            </a:endParaRPr>
          </a:p>
          <a:p>
            <a:pPr>
              <a:spcBef>
                <a:spcPts val="0"/>
              </a:spcBef>
            </a:pPr>
            <a:r>
              <a:rPr lang="hu-HU" altLang="hu-HU" sz="2000" i="1" dirty="0" smtClean="0">
                <a:solidFill>
                  <a:srgbClr val="00B050"/>
                </a:solidFill>
              </a:rPr>
              <a:t>EPSZTI Regionális matematika tanári szakmai nap, </a:t>
            </a:r>
            <a:br>
              <a:rPr lang="hu-HU" altLang="hu-HU" sz="2000" i="1" dirty="0" smtClean="0">
                <a:solidFill>
                  <a:srgbClr val="00B050"/>
                </a:solidFill>
              </a:rPr>
            </a:br>
            <a:r>
              <a:rPr lang="hu-HU" altLang="hu-HU" sz="2000" i="1" dirty="0" smtClean="0">
                <a:solidFill>
                  <a:srgbClr val="00B050"/>
                </a:solidFill>
              </a:rPr>
              <a:t>Nyíregyházi Evangélikus Kossuth Lajos Gimnázium,  2018 március 19-én</a:t>
            </a:r>
          </a:p>
        </p:txBody>
      </p:sp>
      <p:pic>
        <p:nvPicPr>
          <p:cNvPr id="5" name="Kép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3774">
            <a:off x="419136" y="5387118"/>
            <a:ext cx="990525" cy="9054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3200" b="1" smtClean="0">
                <a:solidFill>
                  <a:srgbClr val="3333CC"/>
                </a:solidFill>
              </a:rPr>
              <a:t>Egy történet – sok alakban</a:t>
            </a:r>
            <a:r>
              <a:rPr lang="en-US" altLang="hu-HU" sz="3200" b="1" smtClean="0">
                <a:solidFill>
                  <a:srgbClr val="3333CC"/>
                </a:solidFill>
              </a:rPr>
              <a:t/>
            </a:r>
            <a:br>
              <a:rPr lang="en-US" altLang="hu-HU" sz="3200" b="1" smtClean="0">
                <a:solidFill>
                  <a:srgbClr val="3333CC"/>
                </a:solidFill>
              </a:rPr>
            </a:br>
            <a:endParaRPr lang="hu-HU" altLang="hu-HU" sz="3200" smtClean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57200" y="1524000"/>
            <a:ext cx="388620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solidFill>
                  <a:srgbClr val="CC3300"/>
                </a:solidFill>
              </a:rPr>
              <a:t>Baktériumok szaporodása (természet)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/>
              <a:t>Kamatos kamat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/>
              <a:t>A sakktábla búzaszemei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 i="1">
                <a:solidFill>
                  <a:srgbClr val="CC3300"/>
                </a:solidFill>
              </a:rPr>
              <a:t>Robbanás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600" i="1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600" i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i="1"/>
              <a:t>Valami annál gyorsabban </a:t>
            </a:r>
            <a:r>
              <a:rPr lang="hu-HU" altLang="hu-HU" sz="1800" b="1" i="1">
                <a:solidFill>
                  <a:srgbClr val="CC3300"/>
                </a:solidFill>
              </a:rPr>
              <a:t>növekszik</a:t>
            </a:r>
            <a:r>
              <a:rPr lang="hu-HU" altLang="hu-HU" sz="1800" i="1">
                <a:solidFill>
                  <a:srgbClr val="CC3300"/>
                </a:solidFill>
              </a:rPr>
              <a:t> </a:t>
            </a:r>
            <a:r>
              <a:rPr lang="hu-HU" altLang="hu-HU" sz="1800" i="1"/>
              <a:t>----- minél nagyobb</a:t>
            </a:r>
            <a:endParaRPr lang="en-US" altLang="hu-HU" sz="1800" i="1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876800" y="1524000"/>
            <a:ext cx="42672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/>
              <a:t>Víztartály kiürülése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/>
              <a:t>Kondenzátor kisülése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solidFill>
                  <a:srgbClr val="CC3300"/>
                </a:solidFill>
              </a:rPr>
              <a:t>Radioaktív bomlás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solidFill>
                  <a:srgbClr val="CC3300"/>
                </a:solidFill>
              </a:rPr>
              <a:t>A légnyomás magasságfüggése</a:t>
            </a:r>
            <a:endParaRPr lang="hu-HU" altLang="hu-HU" sz="1600" i="1">
              <a:solidFill>
                <a:srgbClr val="CC33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400" i="1">
              <a:solidFill>
                <a:srgbClr val="CC33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 i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i="1"/>
              <a:t>Valami annál gyorsabban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b="1" i="1">
                <a:solidFill>
                  <a:srgbClr val="CC3300"/>
                </a:solidFill>
              </a:rPr>
              <a:t>csökken</a:t>
            </a:r>
            <a:r>
              <a:rPr lang="hu-HU" altLang="hu-HU" sz="1800" i="1"/>
              <a:t> ----- minél nagyobb</a:t>
            </a:r>
            <a:endParaRPr lang="en-US" altLang="hu-HU" sz="1800" i="1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04800" y="4343400"/>
            <a:ext cx="8458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000" i="1">
                <a:solidFill>
                  <a:srgbClr val="FF0000"/>
                </a:solidFill>
              </a:rPr>
              <a:t>Közös pont: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000" i="1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000" i="1">
                <a:solidFill>
                  <a:srgbClr val="FF0000"/>
                </a:solidFill>
              </a:rPr>
              <a:t> Egy mennyiség   </a:t>
            </a:r>
            <a:r>
              <a:rPr lang="hu-HU" altLang="hu-HU" sz="2000" b="1" i="1" u="sng">
                <a:solidFill>
                  <a:srgbClr val="FF0000"/>
                </a:solidFill>
              </a:rPr>
              <a:t>változásának sebessége</a:t>
            </a:r>
            <a:r>
              <a:rPr lang="hu-HU" altLang="hu-HU" sz="2000" i="1">
                <a:solidFill>
                  <a:srgbClr val="FF0000"/>
                </a:solidFill>
              </a:rPr>
              <a:t>   a   </a:t>
            </a:r>
            <a:r>
              <a:rPr lang="hu-HU" altLang="hu-HU" sz="2000" b="1" i="1" u="sng">
                <a:solidFill>
                  <a:srgbClr val="FF0000"/>
                </a:solidFill>
              </a:rPr>
              <a:t>nagyságával</a:t>
            </a:r>
            <a:r>
              <a:rPr lang="hu-HU" altLang="hu-HU" sz="2000" i="1">
                <a:solidFill>
                  <a:srgbClr val="FF0000"/>
                </a:solidFill>
              </a:rPr>
              <a:t>   arányos</a:t>
            </a:r>
            <a:r>
              <a:rPr lang="en-US" altLang="hu-HU" sz="20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/>
          <a:lstStyle/>
          <a:p>
            <a:pPr eaLnBrk="1" hangingPunct="1"/>
            <a:r>
              <a:rPr lang="hu-HU" altLang="hu-HU" sz="2400" smtClean="0">
                <a:solidFill>
                  <a:srgbClr val="3333CC"/>
                </a:solidFill>
              </a:rPr>
              <a:t>Mintha a jól ismert </a:t>
            </a:r>
            <a:r>
              <a:rPr lang="hu-HU" altLang="hu-HU" sz="2400" b="1" i="1" smtClean="0">
                <a:solidFill>
                  <a:srgbClr val="3333CC"/>
                </a:solidFill>
              </a:rPr>
              <a:t>mértani sorozatokról</a:t>
            </a:r>
            <a:r>
              <a:rPr lang="hu-HU" altLang="hu-HU" sz="2400" smtClean="0">
                <a:solidFill>
                  <a:srgbClr val="3333CC"/>
                </a:solidFill>
              </a:rPr>
              <a:t> lenne itt szó…</a:t>
            </a:r>
            <a:endParaRPr lang="en-US" altLang="hu-HU" sz="2400" smtClean="0">
              <a:solidFill>
                <a:srgbClr val="3333CC"/>
              </a:solidFill>
            </a:endParaRPr>
          </a:p>
        </p:txBody>
      </p:sp>
      <p:graphicFrame>
        <p:nvGraphicFramePr>
          <p:cNvPr id="10275" name="Object 35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" y="3048000"/>
          <a:ext cx="3962400" cy="311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Graph" r:id="rId3" imgW="3948989" imgH="3107131" progId="Origin50.Graph">
                  <p:embed/>
                </p:oleObj>
              </mc:Choice>
              <mc:Fallback>
                <p:oleObj name="Graph" r:id="rId3" imgW="3948989" imgH="3107131" progId="Origin50.Graph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048000"/>
                        <a:ext cx="3962400" cy="311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533400" y="762000"/>
            <a:ext cx="2743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600"/>
              <a:t>A baktérumok száma egy tenyészetben kb. 20 percenként megduplázódik</a:t>
            </a:r>
            <a:endParaRPr lang="en-US" altLang="hu-HU" sz="1600"/>
          </a:p>
        </p:txBody>
      </p:sp>
      <p:sp>
        <p:nvSpPr>
          <p:cNvPr id="10245" name="Oval 9"/>
          <p:cNvSpPr>
            <a:spLocks noChangeArrowheads="1"/>
          </p:cNvSpPr>
          <p:nvPr/>
        </p:nvSpPr>
        <p:spPr bwMode="auto">
          <a:xfrm>
            <a:off x="990600" y="2286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0246" name="Oval 10"/>
          <p:cNvSpPr>
            <a:spLocks noChangeArrowheads="1"/>
          </p:cNvSpPr>
          <p:nvPr/>
        </p:nvSpPr>
        <p:spPr bwMode="auto">
          <a:xfrm>
            <a:off x="1290638" y="2133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0247" name="Oval 11"/>
          <p:cNvSpPr>
            <a:spLocks noChangeArrowheads="1"/>
          </p:cNvSpPr>
          <p:nvPr/>
        </p:nvSpPr>
        <p:spPr bwMode="auto">
          <a:xfrm>
            <a:off x="1290638" y="2438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0248" name="Oval 12"/>
          <p:cNvSpPr>
            <a:spLocks noChangeArrowheads="1"/>
          </p:cNvSpPr>
          <p:nvPr/>
        </p:nvSpPr>
        <p:spPr bwMode="auto">
          <a:xfrm>
            <a:off x="1600200" y="1905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0249" name="Oval 13"/>
          <p:cNvSpPr>
            <a:spLocks noChangeArrowheads="1"/>
          </p:cNvSpPr>
          <p:nvPr/>
        </p:nvSpPr>
        <p:spPr bwMode="auto">
          <a:xfrm>
            <a:off x="1600200" y="21764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0250" name="Oval 14"/>
          <p:cNvSpPr>
            <a:spLocks noChangeArrowheads="1"/>
          </p:cNvSpPr>
          <p:nvPr/>
        </p:nvSpPr>
        <p:spPr bwMode="auto">
          <a:xfrm>
            <a:off x="1600200" y="2362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0251" name="Oval 15"/>
          <p:cNvSpPr>
            <a:spLocks noChangeArrowheads="1"/>
          </p:cNvSpPr>
          <p:nvPr/>
        </p:nvSpPr>
        <p:spPr bwMode="auto">
          <a:xfrm>
            <a:off x="1600200" y="2667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0252" name="Line 16"/>
          <p:cNvSpPr>
            <a:spLocks noChangeShapeType="1"/>
          </p:cNvSpPr>
          <p:nvPr/>
        </p:nvSpPr>
        <p:spPr bwMode="auto">
          <a:xfrm flipV="1">
            <a:off x="1100138" y="2209800"/>
            <a:ext cx="13335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53" name="Line 17"/>
          <p:cNvSpPr>
            <a:spLocks noChangeShapeType="1"/>
          </p:cNvSpPr>
          <p:nvPr/>
        </p:nvSpPr>
        <p:spPr bwMode="auto">
          <a:xfrm flipV="1">
            <a:off x="1404938" y="1981200"/>
            <a:ext cx="195262" cy="104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54" name="Line 18"/>
          <p:cNvSpPr>
            <a:spLocks noChangeShapeType="1"/>
          </p:cNvSpPr>
          <p:nvPr/>
        </p:nvSpPr>
        <p:spPr bwMode="auto">
          <a:xfrm>
            <a:off x="1090613" y="2343150"/>
            <a:ext cx="152400" cy="100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55" name="Line 20"/>
          <p:cNvSpPr>
            <a:spLocks noChangeShapeType="1"/>
          </p:cNvSpPr>
          <p:nvPr/>
        </p:nvSpPr>
        <p:spPr bwMode="auto">
          <a:xfrm flipV="1">
            <a:off x="1676400" y="2590800"/>
            <a:ext cx="13335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56" name="Line 21"/>
          <p:cNvSpPr>
            <a:spLocks noChangeShapeType="1"/>
          </p:cNvSpPr>
          <p:nvPr/>
        </p:nvSpPr>
        <p:spPr bwMode="auto">
          <a:xfrm flipV="1">
            <a:off x="1695450" y="1828800"/>
            <a:ext cx="13335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57" name="Line 22"/>
          <p:cNvSpPr>
            <a:spLocks noChangeShapeType="1"/>
          </p:cNvSpPr>
          <p:nvPr/>
        </p:nvSpPr>
        <p:spPr bwMode="auto">
          <a:xfrm flipV="1">
            <a:off x="1419225" y="2409825"/>
            <a:ext cx="152400" cy="28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58" name="Line 23"/>
          <p:cNvSpPr>
            <a:spLocks noChangeShapeType="1"/>
          </p:cNvSpPr>
          <p:nvPr/>
        </p:nvSpPr>
        <p:spPr bwMode="auto">
          <a:xfrm>
            <a:off x="1419225" y="2547938"/>
            <a:ext cx="152400" cy="10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59" name="Line 24"/>
          <p:cNvSpPr>
            <a:spLocks noChangeShapeType="1"/>
          </p:cNvSpPr>
          <p:nvPr/>
        </p:nvSpPr>
        <p:spPr bwMode="auto">
          <a:xfrm>
            <a:off x="1400175" y="2133600"/>
            <a:ext cx="200025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60" name="Line 26"/>
          <p:cNvSpPr>
            <a:spLocks noChangeShapeType="1"/>
          </p:cNvSpPr>
          <p:nvPr/>
        </p:nvSpPr>
        <p:spPr bwMode="auto">
          <a:xfrm>
            <a:off x="1676400" y="2743200"/>
            <a:ext cx="152400" cy="100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61" name="Line 27"/>
          <p:cNvSpPr>
            <a:spLocks noChangeShapeType="1"/>
          </p:cNvSpPr>
          <p:nvPr/>
        </p:nvSpPr>
        <p:spPr bwMode="auto">
          <a:xfrm>
            <a:off x="1676400" y="1981200"/>
            <a:ext cx="152400" cy="100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62" name="Text Box 32"/>
          <p:cNvSpPr txBox="1">
            <a:spLocks noChangeArrowheads="1"/>
          </p:cNvSpPr>
          <p:nvPr/>
        </p:nvSpPr>
        <p:spPr bwMode="auto">
          <a:xfrm>
            <a:off x="1585913" y="2062163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400"/>
              <a:t>&lt;</a:t>
            </a:r>
            <a:endParaRPr lang="en-US" altLang="hu-HU" sz="1400"/>
          </a:p>
        </p:txBody>
      </p:sp>
      <p:sp>
        <p:nvSpPr>
          <p:cNvPr id="10263" name="Text Box 33"/>
          <p:cNvSpPr txBox="1">
            <a:spLocks noChangeArrowheads="1"/>
          </p:cNvSpPr>
          <p:nvPr/>
        </p:nvSpPr>
        <p:spPr bwMode="auto">
          <a:xfrm>
            <a:off x="1595438" y="2257425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400"/>
              <a:t>&lt;</a:t>
            </a:r>
            <a:endParaRPr lang="en-US" altLang="hu-HU" sz="1400"/>
          </a:p>
        </p:txBody>
      </p:sp>
      <p:sp>
        <p:nvSpPr>
          <p:cNvPr id="10264" name="Text Box 34"/>
          <p:cNvSpPr txBox="1">
            <a:spLocks noChangeArrowheads="1"/>
          </p:cNvSpPr>
          <p:nvPr/>
        </p:nvSpPr>
        <p:spPr bwMode="auto">
          <a:xfrm>
            <a:off x="2286000" y="1676400"/>
            <a:ext cx="26670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/>
              <a:t>a</a:t>
            </a:r>
            <a:r>
              <a:rPr lang="hu-HU" altLang="hu-HU" sz="1800" baseline="-25000"/>
              <a:t>1</a:t>
            </a:r>
            <a:r>
              <a:rPr lang="hu-HU" altLang="hu-HU" sz="1800"/>
              <a:t>=1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/>
              <a:t>q=2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/>
              <a:t>a</a:t>
            </a:r>
            <a:r>
              <a:rPr lang="hu-HU" altLang="hu-HU" sz="1800" baseline="-25000"/>
              <a:t>n</a:t>
            </a:r>
            <a:r>
              <a:rPr lang="hu-HU" altLang="hu-HU" sz="1800"/>
              <a:t>= a</a:t>
            </a:r>
            <a:r>
              <a:rPr lang="hu-HU" altLang="hu-HU" sz="1800" baseline="-25000"/>
              <a:t>1 </a:t>
            </a:r>
            <a:r>
              <a:rPr lang="hu-HU" altLang="hu-HU" sz="1800"/>
              <a:t>q</a:t>
            </a:r>
            <a:r>
              <a:rPr lang="hu-HU" altLang="hu-HU" sz="1800" baseline="30000"/>
              <a:t>n-1</a:t>
            </a:r>
            <a:endParaRPr lang="hu-HU" altLang="hu-HU" sz="18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>
                <a:solidFill>
                  <a:srgbClr val="FF0000"/>
                </a:solidFill>
              </a:rPr>
              <a:t>S</a:t>
            </a:r>
            <a:r>
              <a:rPr lang="hu-HU" altLang="hu-HU" sz="1800" baseline="-25000">
                <a:solidFill>
                  <a:srgbClr val="FF0000"/>
                </a:solidFill>
              </a:rPr>
              <a:t>n</a:t>
            </a:r>
            <a:r>
              <a:rPr lang="hu-HU" altLang="hu-HU" sz="1800">
                <a:solidFill>
                  <a:srgbClr val="FF0000"/>
                </a:solidFill>
              </a:rPr>
              <a:t> = a</a:t>
            </a:r>
            <a:r>
              <a:rPr lang="hu-HU" altLang="hu-HU" sz="1800" baseline="-25000">
                <a:solidFill>
                  <a:srgbClr val="FF0000"/>
                </a:solidFill>
              </a:rPr>
              <a:t>1</a:t>
            </a:r>
            <a:r>
              <a:rPr lang="hu-HU" altLang="hu-HU" sz="1800">
                <a:solidFill>
                  <a:srgbClr val="FF0000"/>
                </a:solidFill>
              </a:rPr>
              <a:t> (q</a:t>
            </a:r>
            <a:r>
              <a:rPr lang="hu-HU" altLang="hu-HU" sz="1800" baseline="30000">
                <a:solidFill>
                  <a:srgbClr val="FF0000"/>
                </a:solidFill>
              </a:rPr>
              <a:t>n</a:t>
            </a:r>
            <a:r>
              <a:rPr lang="hu-HU" altLang="hu-HU" sz="1800">
                <a:solidFill>
                  <a:srgbClr val="FF0000"/>
                </a:solidFill>
              </a:rPr>
              <a:t>-1) / (q-1)</a:t>
            </a:r>
            <a:endParaRPr lang="en-US" altLang="hu-HU" sz="1800">
              <a:solidFill>
                <a:srgbClr val="FF0000"/>
              </a:solidFill>
            </a:endParaRPr>
          </a:p>
        </p:txBody>
      </p:sp>
      <p:sp>
        <p:nvSpPr>
          <p:cNvPr id="10278" name="Oval 38"/>
          <p:cNvSpPr>
            <a:spLocks noChangeArrowheads="1"/>
          </p:cNvSpPr>
          <p:nvPr/>
        </p:nvSpPr>
        <p:spPr bwMode="auto">
          <a:xfrm>
            <a:off x="6477000" y="1371600"/>
            <a:ext cx="14478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0279" name="Oval 39"/>
          <p:cNvSpPr>
            <a:spLocks noChangeArrowheads="1"/>
          </p:cNvSpPr>
          <p:nvPr/>
        </p:nvSpPr>
        <p:spPr bwMode="auto">
          <a:xfrm>
            <a:off x="6858000" y="16764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3962400" y="990600"/>
            <a:ext cx="198120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600" b="1">
                <a:solidFill>
                  <a:srgbClr val="FF0000"/>
                </a:solidFill>
              </a:rPr>
              <a:t>Eredmény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 b="1">
                <a:solidFill>
                  <a:srgbClr val="FF0000"/>
                </a:solidFill>
              </a:rPr>
              <a:t>(1 nap múlva):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400"/>
              <a:t>(Végül megáll: a tápanyag már nem jut el ahová kell)</a:t>
            </a:r>
            <a:endParaRPr lang="en-US" altLang="hu-HU" sz="1400"/>
          </a:p>
        </p:txBody>
      </p:sp>
      <p:sp>
        <p:nvSpPr>
          <p:cNvPr id="10282" name="Oval 42"/>
          <p:cNvSpPr>
            <a:spLocks noChangeArrowheads="1"/>
          </p:cNvSpPr>
          <p:nvPr/>
        </p:nvSpPr>
        <p:spPr bwMode="auto">
          <a:xfrm>
            <a:off x="6781800" y="1600200"/>
            <a:ext cx="3810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5257800" y="3429000"/>
            <a:ext cx="25908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 b="1">
                <a:solidFill>
                  <a:srgbClr val="FF0000"/>
                </a:solidFill>
              </a:rPr>
              <a:t>Ez szörnyű ütemű növekedés: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 b="1">
                <a:solidFill>
                  <a:srgbClr val="FF0000"/>
                </a:solidFill>
              </a:rPr>
              <a:t>A láthatatlanul piciből centiméteres folt nőtt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 b="1"/>
              <a:t>Hogy mégis mekkora növekedés?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02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8" grpId="0" animBg="1"/>
      <p:bldP spid="10279" grpId="0" animBg="1"/>
      <p:bldP spid="10280" grpId="0" build="allAtOnce"/>
      <p:bldP spid="10282" grpId="0" animBg="1"/>
      <p:bldP spid="102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15963"/>
          </a:xfrm>
        </p:spPr>
        <p:txBody>
          <a:bodyPr/>
          <a:lstStyle/>
          <a:p>
            <a:r>
              <a:rPr lang="hu-HU" altLang="hu-HU" sz="3200" b="1" smtClean="0">
                <a:solidFill>
                  <a:srgbClr val="3333CC"/>
                </a:solidFill>
              </a:rPr>
              <a:t>A sakkjáték (sah-játék) legendája:</a:t>
            </a:r>
            <a:endParaRPr lang="hu-HU" altLang="hu-HU" smtClean="0"/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hu-HU" altLang="hu-HU" sz="2000" smtClean="0">
                <a:solidFill>
                  <a:srgbClr val="3333CC"/>
                </a:solidFill>
              </a:rPr>
              <a:t>A sakk feltalálóját a sah meg kívánta jutalmazni.</a:t>
            </a:r>
          </a:p>
          <a:p>
            <a:pPr>
              <a:spcBef>
                <a:spcPct val="40000"/>
              </a:spcBef>
            </a:pPr>
            <a:r>
              <a:rPr lang="hu-HU" altLang="hu-HU" sz="2000" smtClean="0">
                <a:solidFill>
                  <a:srgbClr val="3333CC"/>
                </a:solidFill>
              </a:rPr>
              <a:t>A feltaláló csak annyit kért: tegyenek az első kockára egy szem búzát, a másodikra kettőt, a harmadikra megint a dupláját, és így tovább. </a:t>
            </a:r>
          </a:p>
          <a:p>
            <a:pPr>
              <a:spcBef>
                <a:spcPct val="40000"/>
              </a:spcBef>
            </a:pPr>
            <a:r>
              <a:rPr lang="hu-HU" altLang="hu-HU" sz="2000" smtClean="0">
                <a:solidFill>
                  <a:srgbClr val="3333CC"/>
                </a:solidFill>
              </a:rPr>
              <a:t>Egy szem búza tömege ~40 mg.</a:t>
            </a:r>
          </a:p>
          <a:p>
            <a:pPr>
              <a:spcBef>
                <a:spcPct val="40000"/>
              </a:spcBef>
            </a:pPr>
            <a:r>
              <a:rPr lang="hu-HU" altLang="hu-HU" sz="2000" smtClean="0">
                <a:solidFill>
                  <a:srgbClr val="3333CC"/>
                </a:solidFill>
              </a:rPr>
              <a:t>A kockák száma 8x8=64.</a:t>
            </a:r>
          </a:p>
          <a:p>
            <a:pPr>
              <a:spcBef>
                <a:spcPct val="40000"/>
              </a:spcBef>
            </a:pPr>
            <a:r>
              <a:rPr lang="hu-HU" altLang="hu-HU" sz="2000" smtClean="0">
                <a:solidFill>
                  <a:srgbClr val="3333CC"/>
                </a:solidFill>
              </a:rPr>
              <a:t>A mértani sorozat összege:   (2</a:t>
            </a:r>
            <a:r>
              <a:rPr lang="hu-HU" altLang="hu-HU" sz="2000" baseline="30000" smtClean="0">
                <a:solidFill>
                  <a:srgbClr val="3333CC"/>
                </a:solidFill>
              </a:rPr>
              <a:t>64</a:t>
            </a:r>
            <a:r>
              <a:rPr lang="hu-HU" altLang="hu-HU" sz="2000" smtClean="0">
                <a:solidFill>
                  <a:srgbClr val="3333CC"/>
                </a:solidFill>
              </a:rPr>
              <a:t>-1) / (2-1) =  </a:t>
            </a:r>
            <a:r>
              <a:rPr lang="hu-HU" altLang="hu-HU" sz="2000" b="1" smtClean="0">
                <a:solidFill>
                  <a:srgbClr val="3333CC"/>
                </a:solidFill>
              </a:rPr>
              <a:t>1,84 10</a:t>
            </a:r>
            <a:r>
              <a:rPr lang="hu-HU" altLang="hu-HU" sz="2000" b="1" baseline="30000" smtClean="0">
                <a:solidFill>
                  <a:srgbClr val="3333CC"/>
                </a:solidFill>
              </a:rPr>
              <a:t>19</a:t>
            </a:r>
            <a:r>
              <a:rPr lang="hu-HU" altLang="hu-HU" sz="2000" b="1" smtClean="0">
                <a:solidFill>
                  <a:srgbClr val="3333CC"/>
                </a:solidFill>
              </a:rPr>
              <a:t> búzaszem</a:t>
            </a:r>
            <a:endParaRPr lang="hu-HU" altLang="hu-HU" sz="2000" smtClean="0">
              <a:solidFill>
                <a:srgbClr val="3333CC"/>
              </a:solidFill>
            </a:endParaRPr>
          </a:p>
          <a:p>
            <a:r>
              <a:rPr lang="hu-HU" altLang="hu-HU" sz="2000" smtClean="0">
                <a:solidFill>
                  <a:srgbClr val="3333CC"/>
                </a:solidFill>
              </a:rPr>
              <a:t>Ez </a:t>
            </a:r>
            <a:r>
              <a:rPr lang="hu-HU" altLang="hu-HU" sz="2000" b="1" smtClean="0">
                <a:solidFill>
                  <a:srgbClr val="3333CC"/>
                </a:solidFill>
              </a:rPr>
              <a:t>736 milliárd tonna</a:t>
            </a:r>
          </a:p>
          <a:p>
            <a:r>
              <a:rPr lang="hu-HU" altLang="hu-HU" sz="2000" smtClean="0">
                <a:solidFill>
                  <a:srgbClr val="3333CC"/>
                </a:solidFill>
              </a:rPr>
              <a:t>Magyarország éves termelése 4 millió tonna</a:t>
            </a:r>
          </a:p>
          <a:p>
            <a:r>
              <a:rPr lang="hu-HU" altLang="hu-HU" sz="2000" smtClean="0">
                <a:solidFill>
                  <a:srgbClr val="3333CC"/>
                </a:solidFill>
              </a:rPr>
              <a:t>A világé is: &lt; 30 milliárd tonna</a:t>
            </a:r>
          </a:p>
          <a:p>
            <a:endParaRPr lang="hu-HU" altLang="hu-HU" sz="2000" smtClean="0">
              <a:solidFill>
                <a:srgbClr val="3333CC"/>
              </a:solidFill>
            </a:endParaRPr>
          </a:p>
          <a:p>
            <a:r>
              <a:rPr lang="hu-HU" altLang="hu-HU" sz="2000" smtClean="0">
                <a:solidFill>
                  <a:srgbClr val="FF0000"/>
                </a:solidFill>
              </a:rPr>
              <a:t>Következtetés:</a:t>
            </a:r>
          </a:p>
          <a:p>
            <a:r>
              <a:rPr lang="hu-HU" altLang="hu-HU" sz="2000" b="1" smtClean="0">
                <a:solidFill>
                  <a:srgbClr val="FF0000"/>
                </a:solidFill>
              </a:rPr>
              <a:t>Egy mackó éneke jégkorszakot válthat ki</a:t>
            </a:r>
            <a:r>
              <a:rPr lang="hu-HU" altLang="hu-HU" sz="2000" smtClean="0">
                <a:solidFill>
                  <a:srgbClr val="FF0000"/>
                </a:solidFill>
              </a:rPr>
              <a:t>.</a:t>
            </a:r>
          </a:p>
          <a:p>
            <a:pPr>
              <a:buFontTx/>
              <a:buNone/>
            </a:pPr>
            <a:r>
              <a:rPr lang="hu-HU" altLang="hu-HU" sz="2000" smtClean="0">
                <a:solidFill>
                  <a:srgbClr val="993300"/>
                </a:solidFill>
              </a:rPr>
              <a:t>                                               (Persze csak ha van a felhőben elég hó)</a:t>
            </a:r>
            <a:endParaRPr lang="en-US" altLang="hu-HU" sz="2000" smtClean="0">
              <a:solidFill>
                <a:srgbClr val="993300"/>
              </a:solidFill>
            </a:endParaRPr>
          </a:p>
          <a:p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200" smtClean="0"/>
              <a:t>Egy „szelídebb” példa:</a:t>
            </a:r>
            <a:r>
              <a:rPr lang="hu-HU" altLang="hu-HU" smtClean="0"/>
              <a:t/>
            </a:r>
            <a:br>
              <a:rPr lang="hu-HU" altLang="hu-HU" smtClean="0"/>
            </a:br>
            <a:r>
              <a:rPr lang="hu-HU" altLang="hu-HU" sz="2000" smtClean="0"/>
              <a:t>(attól függ persze, hogy kölcsön, vagy hitel)</a:t>
            </a:r>
          </a:p>
        </p:txBody>
      </p:sp>
      <p:sp>
        <p:nvSpPr>
          <p:cNvPr id="12291" name="Tartalom helye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hu-HU" altLang="hu-HU" sz="2400" b="1" smtClean="0"/>
              <a:t>Kamatos kamat</a:t>
            </a:r>
          </a:p>
          <a:p>
            <a:pPr>
              <a:spcBef>
                <a:spcPct val="50000"/>
              </a:spcBef>
            </a:pPr>
            <a:r>
              <a:rPr lang="hu-HU" altLang="hu-HU" sz="2400" smtClean="0"/>
              <a:t>Tőke:100 Ft</a:t>
            </a:r>
          </a:p>
          <a:p>
            <a:pPr>
              <a:spcBef>
                <a:spcPct val="50000"/>
              </a:spcBef>
            </a:pPr>
            <a:r>
              <a:rPr lang="hu-HU" altLang="hu-HU" sz="2400" smtClean="0"/>
              <a:t>Kamat: 10%</a:t>
            </a:r>
          </a:p>
          <a:p>
            <a:pPr>
              <a:spcBef>
                <a:spcPct val="50000"/>
              </a:spcBef>
            </a:pPr>
            <a:r>
              <a:rPr lang="hu-HU" altLang="hu-HU" sz="2400" smtClean="0"/>
              <a:t>Futamidő: 10 év</a:t>
            </a:r>
          </a:p>
          <a:p>
            <a:pPr>
              <a:spcBef>
                <a:spcPct val="50000"/>
              </a:spcBef>
            </a:pPr>
            <a:r>
              <a:rPr lang="hu-HU" altLang="hu-HU" sz="2400" smtClean="0"/>
              <a:t>a</a:t>
            </a:r>
            <a:r>
              <a:rPr lang="hu-HU" altLang="hu-HU" sz="2400" baseline="-25000" smtClean="0"/>
              <a:t>1</a:t>
            </a:r>
            <a:r>
              <a:rPr lang="hu-HU" altLang="hu-HU" sz="2400" smtClean="0"/>
              <a:t> = 100</a:t>
            </a:r>
          </a:p>
          <a:p>
            <a:pPr>
              <a:spcBef>
                <a:spcPct val="50000"/>
              </a:spcBef>
            </a:pPr>
            <a:r>
              <a:rPr lang="hu-HU" altLang="hu-HU" sz="2400" smtClean="0"/>
              <a:t>q = 1,1</a:t>
            </a:r>
            <a:endParaRPr lang="en-US" altLang="hu-HU" sz="2400" smtClean="0"/>
          </a:p>
          <a:p>
            <a:endParaRPr lang="hu-HU" altLang="hu-HU" smtClean="0"/>
          </a:p>
        </p:txBody>
      </p:sp>
      <p:graphicFrame>
        <p:nvGraphicFramePr>
          <p:cNvPr id="10291" name="Object 51"/>
          <p:cNvGraphicFramePr>
            <a:graphicFrameLocks noChangeAspect="1"/>
          </p:cNvGraphicFramePr>
          <p:nvPr/>
        </p:nvGraphicFramePr>
        <p:xfrm>
          <a:off x="3457575" y="1519238"/>
          <a:ext cx="5803900" cy="404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Graph" r:id="rId3" imgW="4158867" imgH="2897436" progId="Origin50.Graph">
                  <p:embed/>
                </p:oleObj>
              </mc:Choice>
              <mc:Fallback>
                <p:oleObj name="Graph" r:id="rId3" imgW="4158867" imgH="2897436" progId="Origin50.Graph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7575" y="1519238"/>
                        <a:ext cx="5803900" cy="404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hu-HU" altLang="hu-HU" sz="2400" smtClean="0">
                <a:solidFill>
                  <a:srgbClr val="3333CC"/>
                </a:solidFill>
              </a:rPr>
              <a:t>..de nem mindig elég a mértani sorozat</a:t>
            </a:r>
            <a:endParaRPr lang="en-US" altLang="hu-HU" sz="2400" smtClean="0">
              <a:solidFill>
                <a:srgbClr val="3333CC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hu-HU" altLang="hu-HU" smtClean="0"/>
              <a:t>	</a:t>
            </a:r>
            <a:r>
              <a:rPr lang="hu-HU" altLang="hu-HU" sz="2400" smtClean="0"/>
              <a:t>Például Micimackó rettenetes hóesésére is nehéz lenne alkalmazni.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hu-HU" altLang="hu-HU" sz="2400" smtClean="0"/>
              <a:t>    De a </a:t>
            </a:r>
            <a:r>
              <a:rPr lang="hu-HU" altLang="hu-HU" sz="2400" smtClean="0">
                <a:solidFill>
                  <a:srgbClr val="FF0000"/>
                </a:solidFill>
              </a:rPr>
              <a:t>robbanás</a:t>
            </a:r>
            <a:r>
              <a:rPr lang="hu-HU" altLang="hu-HU" sz="2400" smtClean="0"/>
              <a:t> is hasonló folyamat. 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hu-HU" altLang="hu-HU" sz="2400" smtClean="0"/>
              <a:t>	</a:t>
            </a:r>
            <a:r>
              <a:rPr lang="hu-HU" altLang="hu-HU" sz="2400" i="1" smtClean="0"/>
              <a:t>Egy kémiai átalakulásban felszabaduló energia                    a környezetében újabb átalakulásokat indít el.          </a:t>
            </a:r>
            <a:r>
              <a:rPr lang="hu-HU" altLang="hu-HU" sz="2400" b="1" i="1" smtClean="0">
                <a:solidFill>
                  <a:srgbClr val="FF0000"/>
                </a:solidFill>
              </a:rPr>
              <a:t>Lökéshullám</a:t>
            </a:r>
            <a:r>
              <a:rPr lang="hu-HU" altLang="hu-HU" sz="2400" i="1" smtClean="0"/>
              <a:t> indul.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hu-HU" altLang="hu-HU" sz="2400" smtClean="0"/>
              <a:t>	Ez </a:t>
            </a:r>
            <a:r>
              <a:rPr lang="hu-HU" altLang="hu-HU" sz="2400" smtClean="0">
                <a:solidFill>
                  <a:srgbClr val="3333CC"/>
                </a:solidFill>
              </a:rPr>
              <a:t>hasonlít</a:t>
            </a:r>
            <a:r>
              <a:rPr lang="hu-HU" altLang="hu-HU" sz="2400" smtClean="0">
                <a:solidFill>
                  <a:schemeClr val="hlink"/>
                </a:solidFill>
              </a:rPr>
              <a:t> </a:t>
            </a:r>
            <a:r>
              <a:rPr lang="hu-HU" altLang="hu-HU" sz="2400" smtClean="0"/>
              <a:t>az előbbi példákhoz, </a:t>
            </a:r>
            <a:r>
              <a:rPr lang="hu-HU" altLang="hu-HU" sz="2400" smtClean="0">
                <a:solidFill>
                  <a:srgbClr val="FF0000"/>
                </a:solidFill>
              </a:rPr>
              <a:t>mégis más</a:t>
            </a:r>
            <a:r>
              <a:rPr lang="hu-HU" altLang="hu-HU" sz="2400" smtClean="0"/>
              <a:t>.                              És nemcsak azért, mert nagyon gyors.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u-HU" altLang="hu-HU" sz="1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z="2400" smtClean="0"/>
              <a:t>    Nem lehet benne </a:t>
            </a:r>
            <a:r>
              <a:rPr lang="hu-HU" altLang="hu-HU" sz="2400" i="1" smtClean="0">
                <a:solidFill>
                  <a:srgbClr val="3333CC"/>
                </a:solidFill>
              </a:rPr>
              <a:t>lépéseket</a:t>
            </a:r>
            <a:r>
              <a:rPr lang="hu-HU" altLang="hu-HU" sz="2400" smtClean="0"/>
              <a:t> megkülönböztetni.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z="2400" smtClean="0"/>
              <a:t>    Bár egyes molekulák átalakulásából áll,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z="2400" smtClean="0"/>
              <a:t>    mégis gyakorlatilag </a:t>
            </a:r>
            <a:r>
              <a:rPr lang="hu-HU" altLang="hu-HU" sz="2400" smtClean="0">
                <a:solidFill>
                  <a:srgbClr val="FF0000"/>
                </a:solidFill>
              </a:rPr>
              <a:t>folyamatosan</a:t>
            </a:r>
            <a:r>
              <a:rPr lang="hu-HU" altLang="hu-HU" sz="2400" smtClean="0"/>
              <a:t> történik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u-HU" altLang="hu-HU" sz="1400" u="sng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z="2400" smtClean="0"/>
              <a:t>	Mértani sorozattal már nem lehet leírni.</a:t>
            </a:r>
            <a:endParaRPr lang="en-US" altLang="hu-HU" sz="2400" smtClean="0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2514600" y="464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715963"/>
          </a:xfrm>
        </p:spPr>
        <p:txBody>
          <a:bodyPr/>
          <a:lstStyle/>
          <a:p>
            <a:pPr eaLnBrk="1" hangingPunct="1"/>
            <a:r>
              <a:rPr lang="hu-HU" altLang="hu-HU" sz="2400" smtClean="0">
                <a:solidFill>
                  <a:srgbClr val="3333CC"/>
                </a:solidFill>
              </a:rPr>
              <a:t>Amikor </a:t>
            </a:r>
            <a:r>
              <a:rPr lang="hu-HU" altLang="hu-HU" sz="2400" b="1" smtClean="0">
                <a:solidFill>
                  <a:srgbClr val="3333CC"/>
                </a:solidFill>
              </a:rPr>
              <a:t>csökken</a:t>
            </a:r>
            <a:r>
              <a:rPr lang="hu-HU" altLang="hu-HU" sz="2400" smtClean="0">
                <a:solidFill>
                  <a:srgbClr val="3333CC"/>
                </a:solidFill>
              </a:rPr>
              <a:t> a vizsgált mennyiség</a:t>
            </a:r>
            <a:endParaRPr lang="en-US" altLang="hu-HU" sz="2400" smtClean="0">
              <a:solidFill>
                <a:srgbClr val="3333CC"/>
              </a:solidFill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81000" y="685800"/>
            <a:ext cx="63246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hu-HU" altLang="hu-HU" sz="1600" b="1">
                <a:solidFill>
                  <a:srgbClr val="FF0000"/>
                </a:solidFill>
              </a:rPr>
              <a:t>Radioaktív bomlás</a:t>
            </a:r>
            <a:r>
              <a:rPr lang="hu-HU" altLang="hu-HU" sz="1600" b="1"/>
              <a:t>:</a:t>
            </a:r>
            <a:r>
              <a:rPr lang="hu-HU" altLang="hu-HU" sz="1600"/>
              <a:t>        Van </a:t>
            </a:r>
            <a:r>
              <a:rPr lang="hu-HU" altLang="hu-HU" sz="1600" b="1" i="1"/>
              <a:t>N</a:t>
            </a:r>
            <a:r>
              <a:rPr lang="hu-HU" altLang="hu-HU" sz="1600"/>
              <a:t> darab (nagyon sok) atommagunk. 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hu-HU" altLang="hu-HU" sz="1600"/>
              <a:t>Tudjuk, hogy pl. 10</a:t>
            </a:r>
            <a:r>
              <a:rPr lang="hu-HU" altLang="hu-HU" sz="1600" baseline="30000"/>
              <a:t>6 </a:t>
            </a:r>
            <a:r>
              <a:rPr lang="hu-HU" altLang="hu-HU" sz="1600"/>
              <a:t>magból átlagosan 1 bomlik el percenként.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solidFill>
                  <a:srgbClr val="FF0000"/>
                </a:solidFill>
              </a:rPr>
              <a:t>Ez </a:t>
            </a:r>
            <a:r>
              <a:rPr lang="hu-HU" altLang="hu-HU" sz="1600" b="1" u="sng">
                <a:solidFill>
                  <a:srgbClr val="FF0000"/>
                </a:solidFill>
              </a:rPr>
              <a:t>véletlenszerűen</a:t>
            </a:r>
            <a:r>
              <a:rPr lang="hu-HU" altLang="hu-HU" sz="1600" b="1">
                <a:solidFill>
                  <a:srgbClr val="FF0000"/>
                </a:solidFill>
              </a:rPr>
              <a:t> </a:t>
            </a:r>
            <a:r>
              <a:rPr lang="hu-HU" altLang="hu-HU" sz="1600">
                <a:solidFill>
                  <a:srgbClr val="FF0000"/>
                </a:solidFill>
              </a:rPr>
              <a:t>történik</a:t>
            </a:r>
            <a:r>
              <a:rPr lang="hu-HU" altLang="hu-HU" sz="1600" b="1">
                <a:solidFill>
                  <a:srgbClr val="FF0000"/>
                </a:solidFill>
              </a:rPr>
              <a:t>. </a:t>
            </a:r>
            <a:endParaRPr lang="en-US" altLang="hu-HU" sz="1600" b="1">
              <a:solidFill>
                <a:srgbClr val="FF0000"/>
              </a:solidFill>
            </a:endParaRP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814388" y="21240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966788" y="2276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1119188" y="24288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1271588" y="25812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1423988" y="27336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1576388" y="28860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1728788" y="3038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3324" name="Oval 12"/>
          <p:cNvSpPr>
            <a:spLocks noChangeArrowheads="1"/>
          </p:cNvSpPr>
          <p:nvPr/>
        </p:nvSpPr>
        <p:spPr bwMode="auto">
          <a:xfrm>
            <a:off x="1423988" y="3038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3325" name="Oval 13"/>
          <p:cNvSpPr>
            <a:spLocks noChangeArrowheads="1"/>
          </p:cNvSpPr>
          <p:nvPr/>
        </p:nvSpPr>
        <p:spPr bwMode="auto">
          <a:xfrm>
            <a:off x="1119188" y="3038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3326" name="Oval 14"/>
          <p:cNvSpPr>
            <a:spLocks noChangeArrowheads="1"/>
          </p:cNvSpPr>
          <p:nvPr/>
        </p:nvSpPr>
        <p:spPr bwMode="auto">
          <a:xfrm>
            <a:off x="1119188" y="21240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auto">
          <a:xfrm>
            <a:off x="1271588" y="2276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3328" name="Oval 16"/>
          <p:cNvSpPr>
            <a:spLocks noChangeArrowheads="1"/>
          </p:cNvSpPr>
          <p:nvPr/>
        </p:nvSpPr>
        <p:spPr bwMode="auto">
          <a:xfrm>
            <a:off x="1423988" y="21240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3329" name="Oval 17"/>
          <p:cNvSpPr>
            <a:spLocks noChangeArrowheads="1"/>
          </p:cNvSpPr>
          <p:nvPr/>
        </p:nvSpPr>
        <p:spPr bwMode="auto">
          <a:xfrm>
            <a:off x="1423988" y="24288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3330" name="Oval 18"/>
          <p:cNvSpPr>
            <a:spLocks noChangeArrowheads="1"/>
          </p:cNvSpPr>
          <p:nvPr/>
        </p:nvSpPr>
        <p:spPr bwMode="auto">
          <a:xfrm>
            <a:off x="1576388" y="25812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3331" name="Oval 19"/>
          <p:cNvSpPr>
            <a:spLocks noChangeArrowheads="1"/>
          </p:cNvSpPr>
          <p:nvPr/>
        </p:nvSpPr>
        <p:spPr bwMode="auto">
          <a:xfrm>
            <a:off x="1576388" y="2276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3332" name="Oval 20"/>
          <p:cNvSpPr>
            <a:spLocks noChangeArrowheads="1"/>
          </p:cNvSpPr>
          <p:nvPr/>
        </p:nvSpPr>
        <p:spPr bwMode="auto">
          <a:xfrm>
            <a:off x="1728788" y="21240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3333" name="Oval 21"/>
          <p:cNvSpPr>
            <a:spLocks noChangeArrowheads="1"/>
          </p:cNvSpPr>
          <p:nvPr/>
        </p:nvSpPr>
        <p:spPr bwMode="auto">
          <a:xfrm>
            <a:off x="1728788" y="24288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3334" name="Oval 22"/>
          <p:cNvSpPr>
            <a:spLocks noChangeArrowheads="1"/>
          </p:cNvSpPr>
          <p:nvPr/>
        </p:nvSpPr>
        <p:spPr bwMode="auto">
          <a:xfrm>
            <a:off x="1728788" y="27336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3335" name="Oval 23"/>
          <p:cNvSpPr>
            <a:spLocks noChangeArrowheads="1"/>
          </p:cNvSpPr>
          <p:nvPr/>
        </p:nvSpPr>
        <p:spPr bwMode="auto">
          <a:xfrm>
            <a:off x="1271588" y="28813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3336" name="Oval 24"/>
          <p:cNvSpPr>
            <a:spLocks noChangeArrowheads="1"/>
          </p:cNvSpPr>
          <p:nvPr/>
        </p:nvSpPr>
        <p:spPr bwMode="auto">
          <a:xfrm>
            <a:off x="1119188" y="27336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3337" name="Oval 25"/>
          <p:cNvSpPr>
            <a:spLocks noChangeArrowheads="1"/>
          </p:cNvSpPr>
          <p:nvPr/>
        </p:nvSpPr>
        <p:spPr bwMode="auto">
          <a:xfrm>
            <a:off x="966788" y="28860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3338" name="Oval 26"/>
          <p:cNvSpPr>
            <a:spLocks noChangeArrowheads="1"/>
          </p:cNvSpPr>
          <p:nvPr/>
        </p:nvSpPr>
        <p:spPr bwMode="auto">
          <a:xfrm>
            <a:off x="814388" y="30432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3339" name="Oval 27"/>
          <p:cNvSpPr>
            <a:spLocks noChangeArrowheads="1"/>
          </p:cNvSpPr>
          <p:nvPr/>
        </p:nvSpPr>
        <p:spPr bwMode="auto">
          <a:xfrm>
            <a:off x="814388" y="27336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3340" name="Oval 28"/>
          <p:cNvSpPr>
            <a:spLocks noChangeArrowheads="1"/>
          </p:cNvSpPr>
          <p:nvPr/>
        </p:nvSpPr>
        <p:spPr bwMode="auto">
          <a:xfrm>
            <a:off x="966788" y="25622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3341" name="Oval 29"/>
          <p:cNvSpPr>
            <a:spLocks noChangeArrowheads="1"/>
          </p:cNvSpPr>
          <p:nvPr/>
        </p:nvSpPr>
        <p:spPr bwMode="auto">
          <a:xfrm>
            <a:off x="814388" y="24288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 flipV="1">
            <a:off x="1500188" y="2200275"/>
            <a:ext cx="9144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43" name="Oval 31"/>
          <p:cNvSpPr>
            <a:spLocks noChangeArrowheads="1"/>
          </p:cNvSpPr>
          <p:nvPr/>
        </p:nvSpPr>
        <p:spPr bwMode="auto">
          <a:xfrm>
            <a:off x="2414588" y="2152650"/>
            <a:ext cx="46037" cy="46038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2386013" y="19954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hu-HU" sz="1400"/>
              <a:t>α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225425" y="3200400"/>
            <a:ext cx="51816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hu-HU" altLang="hu-HU" sz="1600"/>
              <a:t>Bevezetjük hát a </a:t>
            </a:r>
            <a:r>
              <a:rPr lang="el-GR" altLang="hu-HU" sz="1600" b="1" i="1"/>
              <a:t>λ</a:t>
            </a:r>
            <a:r>
              <a:rPr lang="hu-HU" altLang="hu-HU" sz="1600"/>
              <a:t> bomlási állandót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solidFill>
                  <a:srgbClr val="FF0000"/>
                </a:solidFill>
              </a:rPr>
              <a:t>(értéke</a:t>
            </a:r>
            <a:r>
              <a:rPr lang="hu-HU" altLang="hu-HU" sz="1600"/>
              <a:t> </a:t>
            </a:r>
            <a:r>
              <a:rPr lang="hu-HU" altLang="hu-HU" sz="1600">
                <a:solidFill>
                  <a:srgbClr val="FF0000"/>
                </a:solidFill>
              </a:rPr>
              <a:t>csak a mag belső tulajdonságaitól függ):</a:t>
            </a:r>
            <a:endParaRPr lang="hu-HU" altLang="hu-HU" sz="1600"/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hu-HU" altLang="hu-HU" sz="1600"/>
              <a:t> </a:t>
            </a:r>
            <a:r>
              <a:rPr lang="el-GR" altLang="hu-HU" sz="1600" b="1" i="1"/>
              <a:t>λ</a:t>
            </a:r>
            <a:r>
              <a:rPr lang="hu-HU" altLang="hu-HU" sz="1600" b="1" i="1"/>
              <a:t> = </a:t>
            </a:r>
            <a:r>
              <a:rPr lang="hu-HU" altLang="hu-HU" sz="1600"/>
              <a:t>10</a:t>
            </a:r>
            <a:r>
              <a:rPr lang="hu-HU" altLang="hu-HU" sz="1600" baseline="30000"/>
              <a:t>-6</a:t>
            </a:r>
            <a:r>
              <a:rPr lang="hu-HU" altLang="hu-HU" sz="1600"/>
              <a:t> bomlás / mag / perc</a:t>
            </a:r>
            <a:endParaRPr lang="el-GR" altLang="hu-HU" sz="1600"/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hu-HU" altLang="hu-HU" sz="1600" i="1">
                <a:solidFill>
                  <a:srgbClr val="CC3300"/>
                </a:solidFill>
              </a:rPr>
              <a:t>A percenkénti bomlások száma</a:t>
            </a:r>
            <a:r>
              <a:rPr lang="hu-HU" altLang="hu-HU" sz="1600">
                <a:solidFill>
                  <a:srgbClr val="CC3300"/>
                </a:solidFill>
              </a:rPr>
              <a:t> </a:t>
            </a:r>
            <a:r>
              <a:rPr lang="hu-HU" altLang="hu-HU" sz="1600" b="1">
                <a:solidFill>
                  <a:srgbClr val="CC3300"/>
                </a:solidFill>
              </a:rPr>
              <a:t>mérhető  mennyiség</a:t>
            </a:r>
            <a:r>
              <a:rPr lang="hu-HU" altLang="hu-HU" sz="1600">
                <a:solidFill>
                  <a:srgbClr val="CC3300"/>
                </a:solidFill>
              </a:rPr>
              <a:t>!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hu-HU" altLang="hu-HU" sz="1600">
                <a:solidFill>
                  <a:srgbClr val="3333CC"/>
                </a:solidFill>
              </a:rPr>
              <a:t>Várható értéke, </a:t>
            </a:r>
            <a:r>
              <a:rPr lang="hu-HU" altLang="hu-HU" sz="1600" b="1" i="1">
                <a:solidFill>
                  <a:srgbClr val="3333CC"/>
                </a:solidFill>
              </a:rPr>
              <a:t>n</a:t>
            </a:r>
            <a:r>
              <a:rPr lang="hu-HU" altLang="hu-HU" sz="1600">
                <a:solidFill>
                  <a:srgbClr val="3333CC"/>
                </a:solidFill>
              </a:rPr>
              <a:t> pedig egyszerűen számolható: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hu-HU" altLang="hu-HU" sz="1600" b="1" i="1">
                <a:solidFill>
                  <a:srgbClr val="3333CC"/>
                </a:solidFill>
              </a:rPr>
              <a:t>n</a:t>
            </a:r>
            <a:r>
              <a:rPr lang="hu-HU" altLang="hu-HU" sz="1600">
                <a:solidFill>
                  <a:srgbClr val="3333CC"/>
                </a:solidFill>
              </a:rPr>
              <a:t> =  </a:t>
            </a:r>
            <a:r>
              <a:rPr lang="el-GR" altLang="hu-HU" sz="1600" b="1" i="1">
                <a:solidFill>
                  <a:srgbClr val="3333CC"/>
                </a:solidFill>
              </a:rPr>
              <a:t>λ</a:t>
            </a:r>
            <a:r>
              <a:rPr lang="hu-HU" altLang="hu-HU" sz="1600" b="1" i="1">
                <a:solidFill>
                  <a:srgbClr val="3333CC"/>
                </a:solidFill>
              </a:rPr>
              <a:t> N </a:t>
            </a:r>
            <a:r>
              <a:rPr lang="hu-HU" altLang="hu-HU" sz="1600">
                <a:solidFill>
                  <a:srgbClr val="3333CC"/>
                </a:solidFill>
              </a:rPr>
              <a:t>=</a:t>
            </a:r>
            <a:r>
              <a:rPr lang="hu-HU" altLang="hu-HU" sz="1600" b="1" i="1">
                <a:solidFill>
                  <a:srgbClr val="3333CC"/>
                </a:solidFill>
              </a:rPr>
              <a:t> </a:t>
            </a:r>
            <a:r>
              <a:rPr lang="hu-HU" altLang="hu-HU" sz="1600">
                <a:solidFill>
                  <a:srgbClr val="3333CC"/>
                </a:solidFill>
              </a:rPr>
              <a:t>10</a:t>
            </a:r>
            <a:r>
              <a:rPr lang="hu-HU" altLang="hu-HU" sz="1600" baseline="30000">
                <a:solidFill>
                  <a:srgbClr val="3333CC"/>
                </a:solidFill>
              </a:rPr>
              <a:t>-6</a:t>
            </a:r>
            <a:r>
              <a:rPr lang="hu-HU" altLang="hu-HU" sz="1600">
                <a:solidFill>
                  <a:srgbClr val="3333CC"/>
                </a:solidFill>
              </a:rPr>
              <a:t> </a:t>
            </a:r>
            <a:r>
              <a:rPr lang="hu-HU" altLang="hu-HU" sz="1600" b="1" i="1">
                <a:solidFill>
                  <a:srgbClr val="3333CC"/>
                </a:solidFill>
              </a:rPr>
              <a:t>N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hu-HU" altLang="hu-HU" sz="1600" b="1"/>
              <a:t>Kérdés: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hu-HU" altLang="hu-HU" sz="1600"/>
              <a:t>Ha </a:t>
            </a:r>
            <a:r>
              <a:rPr lang="hu-HU" altLang="hu-HU" sz="1600" b="1" i="1"/>
              <a:t>t</a:t>
            </a:r>
            <a:r>
              <a:rPr lang="hu-HU" altLang="hu-HU" sz="1600"/>
              <a:t>=0 időpontban </a:t>
            </a:r>
            <a:r>
              <a:rPr lang="hu-HU" altLang="hu-HU" sz="1600" b="1" i="1"/>
              <a:t>N</a:t>
            </a:r>
            <a:r>
              <a:rPr lang="hu-HU" altLang="hu-HU" sz="1600" baseline="-25000"/>
              <a:t>0</a:t>
            </a:r>
            <a:r>
              <a:rPr lang="hu-HU" altLang="hu-HU" sz="1600"/>
              <a:t> darab magunk van,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/>
              <a:t>hogyan függ </a:t>
            </a:r>
            <a:r>
              <a:rPr lang="hu-HU" altLang="hu-HU" sz="1600" b="1" i="1"/>
              <a:t>n</a:t>
            </a:r>
            <a:r>
              <a:rPr lang="hu-HU" altLang="hu-HU" sz="1600"/>
              <a:t> az időtől? És </a:t>
            </a:r>
            <a:r>
              <a:rPr lang="hu-HU" altLang="hu-HU" sz="1600" b="1" i="1"/>
              <a:t>N </a:t>
            </a:r>
            <a:r>
              <a:rPr lang="hu-HU" altLang="hu-HU" sz="1600"/>
              <a:t>?</a:t>
            </a:r>
            <a:endParaRPr lang="hu-HU" altLang="hu-HU" sz="1600" b="1" i="1"/>
          </a:p>
        </p:txBody>
      </p:sp>
      <p:sp>
        <p:nvSpPr>
          <p:cNvPr id="13346" name="Text Box 3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09600" y="6006246"/>
            <a:ext cx="8070216" cy="626646"/>
          </a:xfrm>
          <a:prstGeom prst="rect">
            <a:avLst/>
          </a:prstGeom>
          <a:blipFill rotWithShape="0">
            <a:blip r:embed="rId3"/>
            <a:stretch>
              <a:fillRect l="-227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hu-HU">
                <a:noFill/>
              </a:rPr>
              <a:t> </a:t>
            </a:r>
          </a:p>
        </p:txBody>
      </p:sp>
      <p:graphicFrame>
        <p:nvGraphicFramePr>
          <p:cNvPr id="13347" name="Object 35"/>
          <p:cNvGraphicFramePr>
            <a:graphicFrameLocks noGrp="1" noChangeAspect="1"/>
          </p:cNvGraphicFramePr>
          <p:nvPr>
            <p:ph idx="1"/>
          </p:nvPr>
        </p:nvGraphicFramePr>
        <p:xfrm>
          <a:off x="5106988" y="1436688"/>
          <a:ext cx="3732212" cy="297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4" name="Graph" r:id="rId4" imgW="3733190" imgH="2974848" progId="Origin50.Graph">
                  <p:embed/>
                </p:oleObj>
              </mc:Choice>
              <mc:Fallback>
                <p:oleObj name="Graph" r:id="rId4" imgW="3733190" imgH="2974848" progId="Origin50.Graph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6988" y="1436688"/>
                        <a:ext cx="3732212" cy="297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49" name="Line 37"/>
          <p:cNvSpPr>
            <a:spLocks noChangeShapeType="1"/>
          </p:cNvSpPr>
          <p:nvPr/>
        </p:nvSpPr>
        <p:spPr bwMode="auto">
          <a:xfrm flipV="1">
            <a:off x="7467600" y="4191000"/>
            <a:ext cx="0" cy="1143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76" name="Szövegdoboz 35"/>
          <p:cNvSpPr txBox="1">
            <a:spLocks noChangeArrowheads="1"/>
          </p:cNvSpPr>
          <p:nvPr/>
        </p:nvSpPr>
        <p:spPr bwMode="auto">
          <a:xfrm>
            <a:off x="4572000" y="5022850"/>
            <a:ext cx="42672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 b="1"/>
              <a:t>Válasz</a:t>
            </a:r>
            <a:r>
              <a:rPr lang="hu-HU" altLang="hu-HU" sz="1600"/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b="1" i="1">
                <a:solidFill>
                  <a:srgbClr val="FF0000"/>
                </a:solidFill>
              </a:rPr>
              <a:t>n = N</a:t>
            </a:r>
            <a:r>
              <a:rPr lang="hu-HU" altLang="hu-HU" sz="1800" b="1" baseline="-25000">
                <a:solidFill>
                  <a:srgbClr val="FF0000"/>
                </a:solidFill>
              </a:rPr>
              <a:t>0</a:t>
            </a:r>
            <a:r>
              <a:rPr lang="hu-HU" altLang="hu-HU" sz="1800" b="1" i="1">
                <a:solidFill>
                  <a:srgbClr val="FF0000"/>
                </a:solidFill>
              </a:rPr>
              <a:t> </a:t>
            </a:r>
            <a:r>
              <a:rPr lang="el-GR" altLang="hu-HU" sz="1800" b="1" i="1">
                <a:solidFill>
                  <a:srgbClr val="FF0000"/>
                </a:solidFill>
              </a:rPr>
              <a:t>λ</a:t>
            </a:r>
            <a:r>
              <a:rPr lang="hu-HU" altLang="hu-HU" sz="1800" b="1" i="1">
                <a:solidFill>
                  <a:srgbClr val="FF0000"/>
                </a:solidFill>
              </a:rPr>
              <a:t> </a:t>
            </a:r>
            <a:r>
              <a:rPr lang="hu-HU" altLang="hu-HU" sz="1800" b="1">
                <a:solidFill>
                  <a:srgbClr val="FF0000"/>
                </a:solidFill>
              </a:rPr>
              <a:t>e</a:t>
            </a:r>
            <a:r>
              <a:rPr lang="hu-HU" altLang="hu-HU" sz="1800" b="1" baseline="30000">
                <a:solidFill>
                  <a:srgbClr val="FF0000"/>
                </a:solidFill>
              </a:rPr>
              <a:t>-</a:t>
            </a:r>
            <a:r>
              <a:rPr lang="el-GR" altLang="hu-HU" sz="1800" i="1" baseline="30000">
                <a:solidFill>
                  <a:srgbClr val="FF0000"/>
                </a:solidFill>
              </a:rPr>
              <a:t>λ</a:t>
            </a:r>
            <a:r>
              <a:rPr lang="hu-HU" altLang="hu-HU" sz="1800" i="1" baseline="30000">
                <a:solidFill>
                  <a:srgbClr val="FF0000"/>
                </a:solidFill>
              </a:rPr>
              <a:t>t</a:t>
            </a:r>
            <a:r>
              <a:rPr lang="hu-HU" altLang="hu-HU" sz="1800" b="1" baseline="30000">
                <a:solidFill>
                  <a:srgbClr val="FF0000"/>
                </a:solidFill>
              </a:rPr>
              <a:t>    </a:t>
            </a:r>
            <a:r>
              <a:rPr lang="hu-HU" altLang="hu-HU" sz="1600"/>
              <a:t>azaz</a:t>
            </a:r>
            <a:r>
              <a:rPr lang="hu-HU" altLang="hu-HU" sz="1600">
                <a:solidFill>
                  <a:srgbClr val="FF0000"/>
                </a:solidFill>
              </a:rPr>
              <a:t> </a:t>
            </a:r>
            <a:r>
              <a:rPr lang="hu-HU" altLang="hu-HU" sz="1800" b="1" baseline="30000">
                <a:solidFill>
                  <a:srgbClr val="FF0000"/>
                </a:solidFill>
              </a:rPr>
              <a:t> </a:t>
            </a:r>
            <a:r>
              <a:rPr lang="hu-HU" altLang="hu-HU" sz="1800" b="1" i="1">
                <a:solidFill>
                  <a:srgbClr val="FF0000"/>
                </a:solidFill>
              </a:rPr>
              <a:t>N(t) = N</a:t>
            </a:r>
            <a:r>
              <a:rPr lang="hu-HU" altLang="hu-HU" sz="1800" b="1" baseline="-25000">
                <a:solidFill>
                  <a:srgbClr val="FF0000"/>
                </a:solidFill>
              </a:rPr>
              <a:t>0</a:t>
            </a:r>
            <a:r>
              <a:rPr lang="hu-HU" altLang="hu-HU" sz="1800" b="1" i="1">
                <a:solidFill>
                  <a:srgbClr val="FF0000"/>
                </a:solidFill>
              </a:rPr>
              <a:t> </a:t>
            </a:r>
            <a:r>
              <a:rPr lang="hu-HU" altLang="hu-HU" sz="1800" b="1">
                <a:solidFill>
                  <a:srgbClr val="FF0000"/>
                </a:solidFill>
              </a:rPr>
              <a:t>e</a:t>
            </a:r>
            <a:r>
              <a:rPr lang="hu-HU" altLang="hu-HU" sz="1800" b="1" baseline="30000">
                <a:solidFill>
                  <a:srgbClr val="FF0000"/>
                </a:solidFill>
              </a:rPr>
              <a:t>-</a:t>
            </a:r>
            <a:r>
              <a:rPr lang="el-GR" altLang="hu-HU" sz="1800" i="1" baseline="30000">
                <a:solidFill>
                  <a:srgbClr val="FF0000"/>
                </a:solidFill>
              </a:rPr>
              <a:t>λ</a:t>
            </a:r>
            <a:r>
              <a:rPr lang="hu-HU" altLang="hu-HU" sz="1800" i="1" baseline="30000">
                <a:solidFill>
                  <a:srgbClr val="FF0000"/>
                </a:solidFill>
              </a:rPr>
              <a:t>t</a:t>
            </a:r>
            <a:r>
              <a:rPr lang="hu-HU" altLang="hu-HU" sz="1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13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8" dur="500"/>
                                        <p:tgtEl>
                                          <p:spTgt spid="13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13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13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1" dur="500"/>
                                        <p:tgtEl>
                                          <p:spTgt spid="133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4" dur="500"/>
                                        <p:tgtEl>
                                          <p:spTgt spid="133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33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33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33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8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8" grpId="0" animBg="1"/>
      <p:bldP spid="13319" grpId="0" animBg="1"/>
      <p:bldP spid="13320" grpId="0" animBg="1"/>
      <p:bldP spid="13321" grpId="0" animBg="1"/>
      <p:bldP spid="13322" grpId="0" animBg="1"/>
      <p:bldP spid="13323" grpId="0" animBg="1"/>
      <p:bldP spid="13324" grpId="0" animBg="1"/>
      <p:bldP spid="13325" grpId="0" animBg="1"/>
      <p:bldP spid="13326" grpId="0" animBg="1"/>
      <p:bldP spid="13327" grpId="0" animBg="1"/>
      <p:bldP spid="13328" grpId="0" animBg="1"/>
      <p:bldP spid="13329" grpId="0" animBg="1"/>
      <p:bldP spid="13330" grpId="0" animBg="1"/>
      <p:bldP spid="13331" grpId="0" animBg="1"/>
      <p:bldP spid="13332" grpId="0" animBg="1"/>
      <p:bldP spid="13333" grpId="0" animBg="1"/>
      <p:bldP spid="13334" grpId="0" animBg="1"/>
      <p:bldP spid="13335" grpId="0" animBg="1"/>
      <p:bldP spid="13336" grpId="0" animBg="1"/>
      <p:bldP spid="13337" grpId="0" animBg="1"/>
      <p:bldP spid="13338" grpId="0" animBg="1"/>
      <p:bldP spid="13339" grpId="0" animBg="1"/>
      <p:bldP spid="13340" grpId="0" animBg="1"/>
      <p:bldP spid="13341" grpId="0" animBg="1"/>
      <p:bldP spid="13342" grpId="0" animBg="1"/>
      <p:bldP spid="13343" grpId="0" animBg="1"/>
      <p:bldP spid="13344" grpId="0"/>
      <p:bldP spid="13349" grpId="0" animBg="1"/>
      <p:bldP spid="1027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hu-HU" altLang="hu-HU" sz="2400" smtClean="0">
                <a:solidFill>
                  <a:srgbClr val="3333CC"/>
                </a:solidFill>
              </a:rPr>
              <a:t>Hasonló példák</a:t>
            </a:r>
            <a:endParaRPr lang="en-US" altLang="hu-HU" sz="2400" smtClean="0">
              <a:solidFill>
                <a:srgbClr val="3333CC"/>
              </a:solidFill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381000" y="1143000"/>
            <a:ext cx="2514600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600"/>
              <a:t>Tartályból kiömlő víz (közelítőleg):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 b="1" i="1">
                <a:solidFill>
                  <a:srgbClr val="FF0000"/>
                </a:solidFill>
              </a:rPr>
              <a:t>h(t) = h</a:t>
            </a:r>
            <a:r>
              <a:rPr lang="hu-HU" altLang="hu-HU" sz="1800" b="1" baseline="-25000">
                <a:solidFill>
                  <a:srgbClr val="FF0000"/>
                </a:solidFill>
              </a:rPr>
              <a:t>0</a:t>
            </a:r>
            <a:r>
              <a:rPr lang="hu-HU" altLang="hu-HU" sz="1800" b="1" i="1">
                <a:solidFill>
                  <a:srgbClr val="FF0000"/>
                </a:solidFill>
              </a:rPr>
              <a:t> </a:t>
            </a:r>
            <a:r>
              <a:rPr lang="hu-HU" altLang="hu-HU" sz="1800" b="1">
                <a:solidFill>
                  <a:srgbClr val="FF0000"/>
                </a:solidFill>
              </a:rPr>
              <a:t>e </a:t>
            </a:r>
            <a:r>
              <a:rPr lang="hu-HU" altLang="hu-HU" sz="1800" b="1" baseline="30000">
                <a:solidFill>
                  <a:srgbClr val="FF0000"/>
                </a:solidFill>
              </a:rPr>
              <a:t>- </a:t>
            </a:r>
            <a:r>
              <a:rPr lang="hu-HU" altLang="hu-HU" sz="1800" b="1" i="1" baseline="30000">
                <a:solidFill>
                  <a:srgbClr val="FF0000"/>
                </a:solidFill>
              </a:rPr>
              <a:t>a 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600" b="1" i="1">
                <a:solidFill>
                  <a:srgbClr val="3333CC"/>
                </a:solidFill>
              </a:rPr>
              <a:t>X = t,  Y = h</a:t>
            </a:r>
            <a:endParaRPr lang="en-US" altLang="hu-HU" sz="1600" b="1" i="1">
              <a:solidFill>
                <a:srgbClr val="3333CC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3429000" y="1295400"/>
            <a:ext cx="19812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3429000" y="1600200"/>
            <a:ext cx="1981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5410200" y="2438400"/>
            <a:ext cx="3048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5367" name="Freeform 8"/>
          <p:cNvSpPr>
            <a:spLocks/>
          </p:cNvSpPr>
          <p:nvPr/>
        </p:nvSpPr>
        <p:spPr bwMode="auto">
          <a:xfrm>
            <a:off x="5715000" y="2444750"/>
            <a:ext cx="381000" cy="241300"/>
          </a:xfrm>
          <a:custGeom>
            <a:avLst/>
            <a:gdLst>
              <a:gd name="T0" fmla="*/ 0 w 240"/>
              <a:gd name="T1" fmla="*/ 2147483646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2147483646 w 240"/>
              <a:gd name="T7" fmla="*/ 2147483646 h 152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152"/>
              <a:gd name="T14" fmla="*/ 240 w 240"/>
              <a:gd name="T15" fmla="*/ 152 h 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152">
                <a:moveTo>
                  <a:pt x="0" y="8"/>
                </a:moveTo>
                <a:cubicBezTo>
                  <a:pt x="32" y="4"/>
                  <a:pt x="64" y="0"/>
                  <a:pt x="96" y="8"/>
                </a:cubicBezTo>
                <a:cubicBezTo>
                  <a:pt x="128" y="16"/>
                  <a:pt x="168" y="32"/>
                  <a:pt x="192" y="56"/>
                </a:cubicBezTo>
                <a:cubicBezTo>
                  <a:pt x="216" y="80"/>
                  <a:pt x="224" y="136"/>
                  <a:pt x="240" y="1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68" name="Freeform 9"/>
          <p:cNvSpPr>
            <a:spLocks/>
          </p:cNvSpPr>
          <p:nvPr/>
        </p:nvSpPr>
        <p:spPr bwMode="auto">
          <a:xfrm>
            <a:off x="5710238" y="2482850"/>
            <a:ext cx="381000" cy="241300"/>
          </a:xfrm>
          <a:custGeom>
            <a:avLst/>
            <a:gdLst>
              <a:gd name="T0" fmla="*/ 0 w 240"/>
              <a:gd name="T1" fmla="*/ 2147483646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2147483646 w 240"/>
              <a:gd name="T7" fmla="*/ 2147483646 h 152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152"/>
              <a:gd name="T14" fmla="*/ 240 w 240"/>
              <a:gd name="T15" fmla="*/ 152 h 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152">
                <a:moveTo>
                  <a:pt x="0" y="8"/>
                </a:moveTo>
                <a:cubicBezTo>
                  <a:pt x="32" y="4"/>
                  <a:pt x="64" y="0"/>
                  <a:pt x="96" y="8"/>
                </a:cubicBezTo>
                <a:cubicBezTo>
                  <a:pt x="128" y="16"/>
                  <a:pt x="168" y="32"/>
                  <a:pt x="192" y="56"/>
                </a:cubicBezTo>
                <a:cubicBezTo>
                  <a:pt x="216" y="80"/>
                  <a:pt x="224" y="136"/>
                  <a:pt x="240" y="1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69" name="Freeform 10"/>
          <p:cNvSpPr>
            <a:spLocks/>
          </p:cNvSpPr>
          <p:nvPr/>
        </p:nvSpPr>
        <p:spPr bwMode="auto">
          <a:xfrm>
            <a:off x="5700713" y="2514600"/>
            <a:ext cx="381000" cy="241300"/>
          </a:xfrm>
          <a:custGeom>
            <a:avLst/>
            <a:gdLst>
              <a:gd name="T0" fmla="*/ 0 w 240"/>
              <a:gd name="T1" fmla="*/ 2147483646 h 152"/>
              <a:gd name="T2" fmla="*/ 2147483646 w 240"/>
              <a:gd name="T3" fmla="*/ 2147483646 h 152"/>
              <a:gd name="T4" fmla="*/ 2147483646 w 240"/>
              <a:gd name="T5" fmla="*/ 2147483646 h 152"/>
              <a:gd name="T6" fmla="*/ 2147483646 w 240"/>
              <a:gd name="T7" fmla="*/ 2147483646 h 152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152"/>
              <a:gd name="T14" fmla="*/ 240 w 240"/>
              <a:gd name="T15" fmla="*/ 152 h 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152">
                <a:moveTo>
                  <a:pt x="0" y="8"/>
                </a:moveTo>
                <a:cubicBezTo>
                  <a:pt x="32" y="4"/>
                  <a:pt x="64" y="0"/>
                  <a:pt x="96" y="8"/>
                </a:cubicBezTo>
                <a:cubicBezTo>
                  <a:pt x="128" y="16"/>
                  <a:pt x="168" y="32"/>
                  <a:pt x="192" y="56"/>
                </a:cubicBezTo>
                <a:cubicBezTo>
                  <a:pt x="216" y="80"/>
                  <a:pt x="224" y="136"/>
                  <a:pt x="240" y="1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70" name="Line 11"/>
          <p:cNvSpPr>
            <a:spLocks noChangeShapeType="1"/>
          </p:cNvSpPr>
          <p:nvPr/>
        </p:nvSpPr>
        <p:spPr bwMode="auto">
          <a:xfrm>
            <a:off x="3962400" y="1600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71" name="Text Box 12"/>
          <p:cNvSpPr txBox="1">
            <a:spLocks noChangeArrowheads="1"/>
          </p:cNvSpPr>
          <p:nvPr/>
        </p:nvSpPr>
        <p:spPr bwMode="auto">
          <a:xfrm>
            <a:off x="3924300" y="19050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400"/>
              <a:t>h</a:t>
            </a:r>
            <a:endParaRPr lang="en-US" altLang="hu-HU" sz="1400"/>
          </a:p>
        </p:txBody>
      </p:sp>
      <p:sp>
        <p:nvSpPr>
          <p:cNvPr id="15372" name="Text Box 13"/>
          <p:cNvSpPr txBox="1">
            <a:spLocks noChangeArrowheads="1"/>
          </p:cNvSpPr>
          <p:nvPr/>
        </p:nvSpPr>
        <p:spPr bwMode="auto">
          <a:xfrm>
            <a:off x="381000" y="2971800"/>
            <a:ext cx="365760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600"/>
              <a:t>Ellenálláson át kisülő kondenzátor: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 b="1" i="1">
                <a:solidFill>
                  <a:srgbClr val="FF0000"/>
                </a:solidFill>
              </a:rPr>
              <a:t>U(t) = U</a:t>
            </a:r>
            <a:r>
              <a:rPr lang="hu-HU" altLang="hu-HU" sz="1800" b="1" baseline="-25000">
                <a:solidFill>
                  <a:srgbClr val="FF0000"/>
                </a:solidFill>
              </a:rPr>
              <a:t>0</a:t>
            </a:r>
            <a:r>
              <a:rPr lang="hu-HU" altLang="hu-HU" sz="1800" b="1" i="1">
                <a:solidFill>
                  <a:srgbClr val="FF0000"/>
                </a:solidFill>
              </a:rPr>
              <a:t> </a:t>
            </a:r>
            <a:r>
              <a:rPr lang="hu-HU" altLang="hu-HU" sz="1800" b="1">
                <a:solidFill>
                  <a:srgbClr val="FF0000"/>
                </a:solidFill>
              </a:rPr>
              <a:t>e </a:t>
            </a:r>
            <a:r>
              <a:rPr lang="hu-HU" altLang="hu-HU" sz="1800" b="1" baseline="30000">
                <a:solidFill>
                  <a:srgbClr val="FF0000"/>
                </a:solidFill>
              </a:rPr>
              <a:t>-</a:t>
            </a:r>
            <a:r>
              <a:rPr lang="hu-HU" altLang="hu-HU" sz="1800" b="1" i="1" baseline="30000">
                <a:solidFill>
                  <a:srgbClr val="FF0000"/>
                </a:solidFill>
              </a:rPr>
              <a:t>t / RC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600" b="1" i="1">
                <a:solidFill>
                  <a:srgbClr val="3333CC"/>
                </a:solidFill>
              </a:rPr>
              <a:t>X = t,  Y = U</a:t>
            </a:r>
            <a:endParaRPr lang="en-US" altLang="hu-HU" sz="1600"/>
          </a:p>
        </p:txBody>
      </p:sp>
      <p:sp>
        <p:nvSpPr>
          <p:cNvPr id="15373" name="Rectangle 14"/>
          <p:cNvSpPr>
            <a:spLocks noChangeArrowheads="1"/>
          </p:cNvSpPr>
          <p:nvPr/>
        </p:nvSpPr>
        <p:spPr bwMode="auto">
          <a:xfrm>
            <a:off x="3200400" y="3352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5374" name="Line 15"/>
          <p:cNvSpPr>
            <a:spLocks noChangeShapeType="1"/>
          </p:cNvSpPr>
          <p:nvPr/>
        </p:nvSpPr>
        <p:spPr bwMode="auto">
          <a:xfrm>
            <a:off x="2962275" y="3886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75" name="Line 16"/>
          <p:cNvSpPr>
            <a:spLocks noChangeShapeType="1"/>
          </p:cNvSpPr>
          <p:nvPr/>
        </p:nvSpPr>
        <p:spPr bwMode="auto">
          <a:xfrm>
            <a:off x="2971800" y="3795713"/>
            <a:ext cx="452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76" name="Rectangle 17"/>
          <p:cNvSpPr>
            <a:spLocks noChangeArrowheads="1"/>
          </p:cNvSpPr>
          <p:nvPr/>
        </p:nvSpPr>
        <p:spPr bwMode="auto">
          <a:xfrm>
            <a:off x="3124200" y="3810000"/>
            <a:ext cx="152400" cy="76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5377" name="Rectangle 18"/>
          <p:cNvSpPr>
            <a:spLocks noChangeArrowheads="1"/>
          </p:cNvSpPr>
          <p:nvPr/>
        </p:nvSpPr>
        <p:spPr bwMode="auto">
          <a:xfrm>
            <a:off x="3962400" y="3657600"/>
            <a:ext cx="152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5378" name="Text Box 19"/>
          <p:cNvSpPr txBox="1">
            <a:spLocks noChangeArrowheads="1"/>
          </p:cNvSpPr>
          <p:nvPr/>
        </p:nvSpPr>
        <p:spPr bwMode="auto">
          <a:xfrm>
            <a:off x="3200400" y="3962400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400" b="1" i="1"/>
              <a:t>C       R</a:t>
            </a:r>
            <a:endParaRPr lang="en-US" altLang="hu-HU" sz="1400" b="1" i="1"/>
          </a:p>
        </p:txBody>
      </p:sp>
      <p:sp>
        <p:nvSpPr>
          <p:cNvPr id="15379" name="Line 20"/>
          <p:cNvSpPr>
            <a:spLocks noChangeShapeType="1"/>
          </p:cNvSpPr>
          <p:nvPr/>
        </p:nvSpPr>
        <p:spPr bwMode="auto">
          <a:xfrm>
            <a:off x="4419600" y="3352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80" name="Text Box 21"/>
          <p:cNvSpPr txBox="1">
            <a:spLocks noChangeArrowheads="1"/>
          </p:cNvSpPr>
          <p:nvPr/>
        </p:nvSpPr>
        <p:spPr bwMode="auto">
          <a:xfrm>
            <a:off x="4386263" y="37338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400" b="1" i="1"/>
              <a:t>U(t)</a:t>
            </a:r>
            <a:endParaRPr lang="en-US" altLang="hu-HU" sz="1400" b="1" i="1"/>
          </a:p>
        </p:txBody>
      </p:sp>
      <p:sp>
        <p:nvSpPr>
          <p:cNvPr id="15381" name="Text Box 22"/>
          <p:cNvSpPr txBox="1">
            <a:spLocks noChangeArrowheads="1"/>
          </p:cNvSpPr>
          <p:nvPr/>
        </p:nvSpPr>
        <p:spPr bwMode="auto">
          <a:xfrm>
            <a:off x="361950" y="4876800"/>
            <a:ext cx="512445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600"/>
              <a:t>A légköri nyomás függése a tengerszint (</a:t>
            </a:r>
            <a:r>
              <a:rPr lang="hu-HU" altLang="hu-HU" sz="1600" b="1" i="1"/>
              <a:t>h</a:t>
            </a:r>
            <a:r>
              <a:rPr lang="hu-HU" altLang="hu-HU" sz="1600"/>
              <a:t>=0 km) feletti magasságtól: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 b="1" i="1">
                <a:solidFill>
                  <a:srgbClr val="FF0000"/>
                </a:solidFill>
              </a:rPr>
              <a:t>p(h) = p</a:t>
            </a:r>
            <a:r>
              <a:rPr lang="hu-HU" altLang="hu-HU" sz="1800" b="1" baseline="-25000">
                <a:solidFill>
                  <a:srgbClr val="FF0000"/>
                </a:solidFill>
              </a:rPr>
              <a:t>0</a:t>
            </a:r>
            <a:r>
              <a:rPr lang="hu-HU" altLang="hu-HU" sz="1800" b="1" i="1">
                <a:solidFill>
                  <a:srgbClr val="FF0000"/>
                </a:solidFill>
              </a:rPr>
              <a:t> </a:t>
            </a:r>
            <a:r>
              <a:rPr lang="hu-HU" altLang="hu-HU" sz="1800" b="1">
                <a:solidFill>
                  <a:srgbClr val="FF0000"/>
                </a:solidFill>
              </a:rPr>
              <a:t>e </a:t>
            </a:r>
            <a:r>
              <a:rPr lang="hu-HU" altLang="hu-HU" sz="1800" b="1" baseline="30000">
                <a:solidFill>
                  <a:srgbClr val="FF0000"/>
                </a:solidFill>
              </a:rPr>
              <a:t>– 0.125</a:t>
            </a:r>
            <a:r>
              <a:rPr lang="hu-HU" altLang="hu-HU" sz="1800" b="1" i="1" baseline="30000">
                <a:solidFill>
                  <a:srgbClr val="FF0000"/>
                </a:solidFill>
              </a:rPr>
              <a:t> h</a:t>
            </a:r>
            <a:r>
              <a:rPr lang="hu-HU" altLang="hu-HU" sz="1800" b="1" i="1">
                <a:solidFill>
                  <a:srgbClr val="FF0000"/>
                </a:solidFill>
              </a:rPr>
              <a:t> 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600"/>
              <a:t>ahol:</a:t>
            </a:r>
            <a:r>
              <a:rPr lang="hu-HU" altLang="hu-HU" sz="1800" b="1" i="1"/>
              <a:t>  </a:t>
            </a:r>
            <a:r>
              <a:rPr lang="hu-HU" altLang="hu-HU" sz="1600" b="1" i="1"/>
              <a:t>p</a:t>
            </a:r>
            <a:r>
              <a:rPr lang="hu-HU" altLang="hu-HU" sz="1600" b="1" baseline="-25000"/>
              <a:t>0</a:t>
            </a:r>
            <a:r>
              <a:rPr lang="hu-HU" altLang="hu-HU" sz="1600" b="1" i="1"/>
              <a:t> = </a:t>
            </a:r>
            <a:r>
              <a:rPr lang="hu-HU" altLang="hu-HU" sz="1600" b="1"/>
              <a:t>10</a:t>
            </a:r>
            <a:r>
              <a:rPr lang="hu-HU" altLang="hu-HU" sz="1600" b="1" baseline="30000"/>
              <a:t>5</a:t>
            </a:r>
            <a:r>
              <a:rPr lang="hu-HU" altLang="hu-HU" sz="1600" b="1" i="1"/>
              <a:t> </a:t>
            </a:r>
            <a:r>
              <a:rPr lang="hu-HU" altLang="hu-HU" sz="1600" b="1"/>
              <a:t>Pa</a:t>
            </a:r>
            <a:r>
              <a:rPr lang="hu-HU" altLang="hu-HU" sz="1600" b="1" i="1"/>
              <a:t>,   </a:t>
            </a:r>
            <a:r>
              <a:rPr lang="hu-HU" altLang="hu-HU" sz="1600" b="1"/>
              <a:t>[</a:t>
            </a:r>
            <a:r>
              <a:rPr lang="hu-HU" altLang="hu-HU" sz="1600" b="1" i="1"/>
              <a:t>h</a:t>
            </a:r>
            <a:r>
              <a:rPr lang="hu-HU" altLang="hu-HU" sz="1600" b="1"/>
              <a:t>] </a:t>
            </a:r>
            <a:r>
              <a:rPr lang="hu-HU" altLang="hu-HU" sz="1600" b="1" i="1"/>
              <a:t>= </a:t>
            </a:r>
            <a:r>
              <a:rPr lang="hu-HU" altLang="hu-HU" sz="1600" b="1"/>
              <a:t>km,   </a:t>
            </a:r>
            <a:r>
              <a:rPr lang="hu-HU" altLang="hu-HU" sz="1600" b="1" i="1">
                <a:solidFill>
                  <a:srgbClr val="3333CC"/>
                </a:solidFill>
              </a:rPr>
              <a:t>X = h,  Y = p</a:t>
            </a:r>
            <a:endParaRPr lang="en-US" altLang="hu-HU" sz="1800" b="1" i="1">
              <a:solidFill>
                <a:srgbClr val="FF0000"/>
              </a:solidFill>
            </a:endParaRPr>
          </a:p>
        </p:txBody>
      </p:sp>
      <p:graphicFrame>
        <p:nvGraphicFramePr>
          <p:cNvPr id="15382" name="Object 23"/>
          <p:cNvGraphicFramePr>
            <a:graphicFrameLocks noGrp="1" noChangeAspect="1"/>
          </p:cNvGraphicFramePr>
          <p:nvPr>
            <p:ph idx="1"/>
          </p:nvPr>
        </p:nvGraphicFramePr>
        <p:xfrm>
          <a:off x="5411788" y="3733800"/>
          <a:ext cx="3732212" cy="292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4" name="Graph" r:id="rId3" imgW="3733190" imgH="2919984" progId="Origin50.Graph">
                  <p:embed/>
                </p:oleObj>
              </mc:Choice>
              <mc:Fallback>
                <p:oleObj name="Graph" r:id="rId3" imgW="3733190" imgH="2919984" progId="Origin50.Graph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1788" y="3733800"/>
                        <a:ext cx="3732212" cy="292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hu-HU" altLang="hu-HU" sz="2400" smtClean="0">
                <a:solidFill>
                  <a:srgbClr val="3333CC"/>
                </a:solidFill>
              </a:rPr>
              <a:t>Elrettentésül – egy diplomamunka részlete (ELTE, 1999):</a:t>
            </a:r>
            <a:endParaRPr lang="en-US" altLang="hu-HU" sz="2400" smtClean="0">
              <a:solidFill>
                <a:srgbClr val="3333CC"/>
              </a:solidFill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0" y="-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78" b="11967"/>
          <a:stretch>
            <a:fillRect/>
          </a:stretch>
        </p:blipFill>
        <p:spPr bwMode="auto">
          <a:xfrm>
            <a:off x="2057400" y="990600"/>
            <a:ext cx="5054600" cy="534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Line 7"/>
          <p:cNvSpPr>
            <a:spLocks noChangeShapeType="1"/>
          </p:cNvSpPr>
          <p:nvPr/>
        </p:nvSpPr>
        <p:spPr bwMode="auto">
          <a:xfrm>
            <a:off x="4724400" y="914400"/>
            <a:ext cx="76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6390" name="Line 8"/>
          <p:cNvSpPr>
            <a:spLocks noChangeShapeType="1"/>
          </p:cNvSpPr>
          <p:nvPr/>
        </p:nvSpPr>
        <p:spPr bwMode="auto">
          <a:xfrm>
            <a:off x="4137025" y="3286125"/>
            <a:ext cx="7620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6391" name="Line 9"/>
          <p:cNvSpPr>
            <a:spLocks noChangeShapeType="1"/>
          </p:cNvSpPr>
          <p:nvPr/>
        </p:nvSpPr>
        <p:spPr bwMode="auto">
          <a:xfrm>
            <a:off x="4953000" y="3276600"/>
            <a:ext cx="7620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6392" name="Line 10"/>
          <p:cNvSpPr>
            <a:spLocks noChangeShapeType="1"/>
          </p:cNvSpPr>
          <p:nvPr/>
        </p:nvSpPr>
        <p:spPr bwMode="auto">
          <a:xfrm>
            <a:off x="5311775" y="1555750"/>
            <a:ext cx="76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6393" name="Line 11"/>
          <p:cNvSpPr>
            <a:spLocks noChangeShapeType="1"/>
          </p:cNvSpPr>
          <p:nvPr/>
        </p:nvSpPr>
        <p:spPr bwMode="auto">
          <a:xfrm>
            <a:off x="4811713" y="2406650"/>
            <a:ext cx="76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6394" name="Line 12"/>
          <p:cNvSpPr>
            <a:spLocks noChangeShapeType="1"/>
          </p:cNvSpPr>
          <p:nvPr/>
        </p:nvSpPr>
        <p:spPr bwMode="auto">
          <a:xfrm>
            <a:off x="4757738" y="5183188"/>
            <a:ext cx="76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6395" name="Line 13"/>
          <p:cNvSpPr>
            <a:spLocks noChangeShapeType="1"/>
          </p:cNvSpPr>
          <p:nvPr/>
        </p:nvSpPr>
        <p:spPr bwMode="auto">
          <a:xfrm>
            <a:off x="5356225" y="5846763"/>
            <a:ext cx="76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6396" name="Line 14"/>
          <p:cNvSpPr>
            <a:spLocks noChangeShapeType="1"/>
          </p:cNvSpPr>
          <p:nvPr/>
        </p:nvSpPr>
        <p:spPr bwMode="auto">
          <a:xfrm>
            <a:off x="5083175" y="914400"/>
            <a:ext cx="76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39763"/>
          </a:xfrm>
        </p:spPr>
        <p:txBody>
          <a:bodyPr/>
          <a:lstStyle/>
          <a:p>
            <a:pPr eaLnBrk="1" hangingPunct="1"/>
            <a:r>
              <a:rPr lang="hu-HU" altLang="hu-HU" sz="2400" b="1" smtClean="0">
                <a:solidFill>
                  <a:srgbClr val="3333CC"/>
                </a:solidFill>
              </a:rPr>
              <a:t>Fizika a matematikában  -  matematika a fizikában</a:t>
            </a:r>
            <a:endParaRPr lang="en-US" altLang="hu-HU" sz="2400" b="1" i="1" smtClean="0">
              <a:solidFill>
                <a:srgbClr val="3333CC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2000" i="1" dirty="0" smtClean="0"/>
              <a:t>Mai kérdésünk: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altLang="hu-HU" sz="1000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2000" b="1" i="1" dirty="0" smtClean="0"/>
              <a:t>Mitől természetes a természetes alapú logaritmus?</a:t>
            </a:r>
            <a:endParaRPr lang="hu-HU" altLang="hu-HU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800" dirty="0" smtClean="0"/>
              <a:t>___________________________________________________________________________________________________________________________________________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2000" dirty="0" smtClean="0"/>
              <a:t>Mi ez a szám        </a:t>
            </a:r>
            <a:r>
              <a:rPr lang="hu-HU" altLang="hu-HU" sz="2000" i="1" dirty="0" smtClean="0">
                <a:solidFill>
                  <a:srgbClr val="CC3300"/>
                </a:solidFill>
              </a:rPr>
              <a:t>e </a:t>
            </a:r>
            <a:r>
              <a:rPr lang="hu-HU" altLang="hu-HU" sz="2000" dirty="0" smtClean="0">
                <a:solidFill>
                  <a:srgbClr val="CC3300"/>
                </a:solidFill>
              </a:rPr>
              <a:t>= 2.71828….</a:t>
            </a:r>
            <a:r>
              <a:rPr lang="hu-HU" altLang="hu-HU" sz="2000" dirty="0" smtClean="0"/>
              <a:t>         ?     Miért pont ennyi?</a:t>
            </a:r>
            <a:endParaRPr lang="hu-HU" altLang="hu-HU" sz="2000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altLang="hu-HU" sz="2000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2000" i="1" dirty="0" smtClean="0"/>
              <a:t>                             </a:t>
            </a:r>
            <a:r>
              <a:rPr lang="hu-HU" altLang="hu-HU" sz="2000" i="1" noProof="1" smtClean="0"/>
              <a:t>ln x = log</a:t>
            </a:r>
            <a:r>
              <a:rPr lang="hu-HU" altLang="hu-HU" sz="2000" i="1" baseline="-25000" noProof="1" smtClean="0"/>
              <a:t>e</a:t>
            </a:r>
            <a:r>
              <a:rPr lang="hu-HU" altLang="hu-HU" sz="2000" i="1" noProof="1" smtClean="0"/>
              <a:t> x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altLang="hu-HU" sz="2000" i="1" noProof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2000" i="1" dirty="0" err="1" smtClean="0"/>
              <a:t>ln</a:t>
            </a:r>
            <a:r>
              <a:rPr lang="hu-HU" altLang="hu-HU" sz="2000" i="1" dirty="0" smtClean="0"/>
              <a:t>    –    </a:t>
            </a:r>
            <a:r>
              <a:rPr lang="hu-HU" altLang="hu-HU" sz="2000" i="1" u="sng" dirty="0" smtClean="0">
                <a:solidFill>
                  <a:srgbClr val="3333CC"/>
                </a:solidFill>
              </a:rPr>
              <a:t>természetes alapú</a:t>
            </a:r>
            <a:r>
              <a:rPr lang="hu-HU" altLang="hu-HU" sz="2000" i="1" dirty="0" smtClean="0"/>
              <a:t> logaritmus  –  </a:t>
            </a:r>
            <a:r>
              <a:rPr lang="hu-HU" altLang="hu-HU" sz="2000" i="1" dirty="0" smtClean="0">
                <a:solidFill>
                  <a:srgbClr val="FF0000"/>
                </a:solidFill>
              </a:rPr>
              <a:t>miért</a:t>
            </a:r>
            <a:r>
              <a:rPr lang="hu-HU" altLang="hu-HU" sz="2000" i="1" dirty="0" smtClean="0"/>
              <a:t> természetes? </a:t>
            </a:r>
            <a:r>
              <a:rPr lang="hu-HU" altLang="hu-HU" sz="2000" i="1" baseline="30000" dirty="0" smtClean="0"/>
              <a:t>*</a:t>
            </a:r>
            <a:endParaRPr lang="hu-HU" altLang="hu-HU" sz="2000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800" dirty="0" smtClean="0"/>
              <a:t>___________________________________________________________________________________________________________________________________________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2000" dirty="0" smtClean="0"/>
              <a:t>Kezdjük valahol az elején!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altLang="hu-HU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2000" dirty="0" smtClean="0"/>
              <a:t>1 tétel: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2000" dirty="0" smtClean="0"/>
              <a:t>     Bármilyen lépést teszünk gyakorlati problémáink megoldására, ennek rettenetes következményei (is) lehetnek.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altLang="hu-HU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2000" dirty="0" smtClean="0"/>
              <a:t>avagy: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2000" dirty="0" smtClean="0"/>
              <a:t>     Hogyan juttathat el a lustaság a számolás megszületésétől a valós számkörig és tovább?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2000" dirty="0" smtClean="0"/>
              <a:t>________________________________________________________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1400" dirty="0" smtClean="0"/>
              <a:t>* </a:t>
            </a:r>
            <a:r>
              <a:rPr lang="hu-HU" altLang="hu-HU" sz="1400" dirty="0" err="1" smtClean="0"/>
              <a:t>Megj</a:t>
            </a:r>
            <a:r>
              <a:rPr lang="hu-HU" altLang="hu-HU" sz="1400" dirty="0" smtClean="0"/>
              <a:t>:  </a:t>
            </a:r>
            <a:r>
              <a:rPr lang="hu-HU" altLang="hu-HU" sz="1400" b="1" i="1" dirty="0" err="1" smtClean="0"/>
              <a:t>ln</a:t>
            </a:r>
            <a:r>
              <a:rPr lang="hu-HU" altLang="hu-HU" sz="1400" dirty="0" smtClean="0"/>
              <a:t> kiejtése: ellen.  </a:t>
            </a:r>
            <a:r>
              <a:rPr lang="hu-HU" altLang="hu-HU" sz="1400" dirty="0" err="1" smtClean="0"/>
              <a:t>Pl</a:t>
            </a:r>
            <a:r>
              <a:rPr lang="hu-HU" altLang="hu-HU" sz="1400" dirty="0" smtClean="0"/>
              <a:t>:  ellentengernagy  =  a tengernagy természetes alapú logaritmusa</a:t>
            </a:r>
            <a:endParaRPr lang="en-US" altLang="hu-H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11163"/>
          </a:xfrm>
        </p:spPr>
        <p:txBody>
          <a:bodyPr/>
          <a:lstStyle/>
          <a:p>
            <a:pPr eaLnBrk="1" hangingPunct="1"/>
            <a:r>
              <a:rPr lang="hu-HU" altLang="hu-HU" sz="2000" smtClean="0">
                <a:solidFill>
                  <a:srgbClr val="3333CC"/>
                </a:solidFill>
              </a:rPr>
              <a:t>1. tétel: alkotó lustaság</a:t>
            </a:r>
            <a:endParaRPr lang="en-US" altLang="hu-HU" sz="2000" smtClean="0">
              <a:solidFill>
                <a:srgbClr val="3333CC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8839200" cy="584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5000"/>
              </a:spcBef>
              <a:buFontTx/>
              <a:buNone/>
            </a:pPr>
            <a:r>
              <a:rPr lang="hu-HU" altLang="hu-HU" sz="2000" b="1"/>
              <a:t>N</a:t>
            </a:r>
            <a:r>
              <a:rPr lang="hu-HU" altLang="hu-HU" sz="2000"/>
              <a:t>:   </a:t>
            </a:r>
            <a:r>
              <a:rPr lang="hu-HU" altLang="hu-HU" sz="2000" b="1"/>
              <a:t>1,2,3,4….</a:t>
            </a:r>
            <a:r>
              <a:rPr lang="hu-HU" altLang="hu-HU" sz="2000"/>
              <a:t> 		                Végre!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hu-HU" altLang="hu-HU" sz="2000"/>
              <a:t>Vannak természetes számok. De jó! Meg tudjuk számolni a tevéket, az adóba begyűjtött búzászsákokat.....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hu-HU" altLang="hu-HU" sz="2000" b="1">
                <a:solidFill>
                  <a:srgbClr val="3333CC"/>
                </a:solidFill>
              </a:rPr>
              <a:t>Lustaság</a:t>
            </a:r>
            <a:r>
              <a:rPr lang="hu-HU" altLang="hu-HU" sz="2000">
                <a:solidFill>
                  <a:srgbClr val="3333CC"/>
                </a:solidFill>
              </a:rPr>
              <a:t>: Adót sokan fizetnek. Ha valaki hoz még három zsákot, minek mindent újraszámolni?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hu-HU" altLang="hu-HU" sz="2000">
                <a:solidFill>
                  <a:srgbClr val="3333CC"/>
                </a:solidFill>
              </a:rPr>
              <a:t>	</a:t>
            </a:r>
            <a:r>
              <a:rPr lang="hu-HU" altLang="hu-HU" sz="2000" b="1">
                <a:solidFill>
                  <a:srgbClr val="3333CC"/>
                </a:solidFill>
              </a:rPr>
              <a:t>Legyen hát összeadás!		</a:t>
            </a:r>
            <a:r>
              <a:rPr lang="hu-HU" altLang="hu-HU" sz="2000" b="1" i="1">
                <a:solidFill>
                  <a:srgbClr val="FF0000"/>
                </a:solidFill>
              </a:rPr>
              <a:t>c</a:t>
            </a:r>
            <a:r>
              <a:rPr lang="hu-HU" altLang="hu-HU" sz="2000" b="1">
                <a:solidFill>
                  <a:srgbClr val="FF0000"/>
                </a:solidFill>
              </a:rPr>
              <a:t> = </a:t>
            </a:r>
            <a:r>
              <a:rPr lang="hu-HU" altLang="hu-HU" sz="2000" b="1" i="1">
                <a:solidFill>
                  <a:srgbClr val="FF0000"/>
                </a:solidFill>
              </a:rPr>
              <a:t>a + b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hu-HU" altLang="hu-HU" sz="2000" b="1">
                <a:solidFill>
                  <a:schemeClr val="hlink"/>
                </a:solidFill>
              </a:rPr>
              <a:t>Kíváncsiság: </a:t>
            </a:r>
            <a:r>
              <a:rPr lang="hu-HU" altLang="hu-HU" sz="2000">
                <a:solidFill>
                  <a:schemeClr val="hlink"/>
                </a:solidFill>
              </a:rPr>
              <a:t>És mi van, ha én</a:t>
            </a:r>
            <a:r>
              <a:rPr lang="hu-HU" altLang="hu-HU" sz="2000" b="1">
                <a:solidFill>
                  <a:schemeClr val="hlink"/>
                </a:solidFill>
              </a:rPr>
              <a:t> </a:t>
            </a:r>
            <a:r>
              <a:rPr lang="hu-HU" altLang="hu-HU" sz="2000" b="1" i="1">
                <a:solidFill>
                  <a:schemeClr val="hlink"/>
                </a:solidFill>
              </a:rPr>
              <a:t>b</a:t>
            </a:r>
            <a:r>
              <a:rPr lang="hu-HU" altLang="hu-HU" sz="2000" i="1">
                <a:solidFill>
                  <a:schemeClr val="hlink"/>
                </a:solidFill>
              </a:rPr>
              <a:t>-</a:t>
            </a:r>
            <a:r>
              <a:rPr lang="hu-HU" altLang="hu-HU" sz="2000">
                <a:solidFill>
                  <a:schemeClr val="hlink"/>
                </a:solidFill>
              </a:rPr>
              <a:t>t</a:t>
            </a:r>
            <a:r>
              <a:rPr lang="hu-HU" altLang="hu-HU" sz="2000" b="1">
                <a:solidFill>
                  <a:schemeClr val="hlink"/>
                </a:solidFill>
              </a:rPr>
              <a:t> </a:t>
            </a:r>
            <a:r>
              <a:rPr lang="hu-HU" altLang="hu-HU" sz="2000">
                <a:solidFill>
                  <a:schemeClr val="hlink"/>
                </a:solidFill>
              </a:rPr>
              <a:t>és</a:t>
            </a:r>
            <a:r>
              <a:rPr lang="hu-HU" altLang="hu-HU" sz="2000" b="1">
                <a:solidFill>
                  <a:schemeClr val="hlink"/>
                </a:solidFill>
              </a:rPr>
              <a:t> </a:t>
            </a:r>
            <a:r>
              <a:rPr lang="hu-HU" altLang="hu-HU" sz="2000" b="1" i="1">
                <a:solidFill>
                  <a:schemeClr val="hlink"/>
                </a:solidFill>
              </a:rPr>
              <a:t>c</a:t>
            </a:r>
            <a:r>
              <a:rPr lang="hu-HU" altLang="hu-HU" sz="2000" b="1">
                <a:solidFill>
                  <a:schemeClr val="hlink"/>
                </a:solidFill>
              </a:rPr>
              <a:t>-</a:t>
            </a:r>
            <a:r>
              <a:rPr lang="hu-HU" altLang="hu-HU" sz="2000">
                <a:solidFill>
                  <a:schemeClr val="hlink"/>
                </a:solidFill>
              </a:rPr>
              <a:t>t</a:t>
            </a:r>
            <a:r>
              <a:rPr lang="hu-HU" altLang="hu-HU" sz="2000" b="1">
                <a:solidFill>
                  <a:schemeClr val="hlink"/>
                </a:solidFill>
              </a:rPr>
              <a:t> </a:t>
            </a:r>
            <a:r>
              <a:rPr lang="hu-HU" altLang="hu-HU" sz="2000">
                <a:solidFill>
                  <a:schemeClr val="hlink"/>
                </a:solidFill>
              </a:rPr>
              <a:t>ismerem?</a:t>
            </a:r>
            <a:r>
              <a:rPr lang="hu-HU" altLang="hu-HU" sz="2000" b="1">
                <a:solidFill>
                  <a:schemeClr val="hlink"/>
                </a:solidFill>
              </a:rPr>
              <a:t> </a:t>
            </a:r>
            <a:r>
              <a:rPr lang="hu-HU" altLang="hu-HU" sz="2000">
                <a:solidFill>
                  <a:schemeClr val="hlink"/>
                </a:solidFill>
              </a:rPr>
              <a:t>Meg tudom</a:t>
            </a:r>
            <a:r>
              <a:rPr lang="hu-HU" altLang="hu-HU" sz="2000" b="1">
                <a:solidFill>
                  <a:schemeClr val="hlink"/>
                </a:solidFill>
              </a:rPr>
              <a:t> </a:t>
            </a:r>
            <a:r>
              <a:rPr lang="hu-HU" altLang="hu-HU" sz="2000">
                <a:solidFill>
                  <a:schemeClr val="hlink"/>
                </a:solidFill>
              </a:rPr>
              <a:t>mondani mennyi </a:t>
            </a:r>
            <a:r>
              <a:rPr lang="hu-HU" altLang="hu-HU" sz="2000" b="1" i="1">
                <a:solidFill>
                  <a:schemeClr val="hlink"/>
                </a:solidFill>
              </a:rPr>
              <a:t>a </a:t>
            </a:r>
            <a:r>
              <a:rPr lang="hu-HU" altLang="hu-HU" sz="2000">
                <a:solidFill>
                  <a:schemeClr val="hlink"/>
                </a:solidFill>
              </a:rPr>
              <a:t>?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hu-HU" altLang="hu-HU" sz="2000" b="1">
                <a:solidFill>
                  <a:srgbClr val="CC3300"/>
                </a:solidFill>
              </a:rPr>
              <a:t>Gyakorlati igény</a:t>
            </a:r>
            <a:r>
              <a:rPr lang="hu-HU" altLang="hu-HU" sz="2000">
                <a:solidFill>
                  <a:srgbClr val="CC3300"/>
                </a:solidFill>
              </a:rPr>
              <a:t>: A kincstár fizet a kovácsnak tíz zsák búzát. Hány zsák maradt ?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hu-HU" altLang="hu-HU" sz="2000">
                <a:solidFill>
                  <a:srgbClr val="CC3300"/>
                </a:solidFill>
              </a:rPr>
              <a:t>	</a:t>
            </a:r>
            <a:r>
              <a:rPr lang="hu-HU" altLang="hu-HU" sz="2000" b="1">
                <a:solidFill>
                  <a:srgbClr val="CC3300"/>
                </a:solidFill>
              </a:rPr>
              <a:t>Legyen akkor kivonás is!		</a:t>
            </a:r>
            <a:r>
              <a:rPr lang="hu-HU" altLang="hu-HU" sz="2000" b="1" i="1">
                <a:solidFill>
                  <a:srgbClr val="CC3300"/>
                </a:solidFill>
              </a:rPr>
              <a:t>b = c – a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hu-HU" altLang="hu-HU" sz="2000" b="1"/>
              <a:t>Baj van</a:t>
            </a:r>
            <a:r>
              <a:rPr lang="hu-HU" altLang="hu-HU" sz="2000"/>
              <a:t>:  A kincstárban öt zsák búza van. Tízet kap(na) a kovács. A maradó zsákok száma valami ismeretlen, nem természetes szám. Most mi legyen?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hu-HU" altLang="hu-HU" sz="2000" b="1"/>
              <a:t>                       Z</a:t>
            </a:r>
            <a:r>
              <a:rPr lang="hu-HU" altLang="hu-HU" sz="2000"/>
              <a:t>:     </a:t>
            </a:r>
            <a:r>
              <a:rPr lang="hu-HU" altLang="hu-HU" sz="2000" b="1"/>
              <a:t>….-5, -4, -3, -2, -1, 0, 1, 2, 3, 4, 5,…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endParaRPr lang="hu-HU" altLang="hu-HU" sz="1400" b="1">
              <a:solidFill>
                <a:srgbClr val="3333CC"/>
              </a:solidFill>
            </a:endParaRPr>
          </a:p>
          <a:p>
            <a:pPr eaLnBrk="1" hangingPunct="1">
              <a:spcBef>
                <a:spcPct val="25000"/>
              </a:spcBef>
              <a:buFontTx/>
              <a:buNone/>
            </a:pPr>
            <a:endParaRPr lang="hu-HU" altLang="hu-HU" sz="1400" b="1">
              <a:solidFill>
                <a:srgbClr val="3333CC"/>
              </a:solidFill>
            </a:endParaRPr>
          </a:p>
          <a:p>
            <a:pPr eaLnBrk="1" hangingPunct="1">
              <a:spcBef>
                <a:spcPct val="35000"/>
              </a:spcBef>
              <a:buFontTx/>
              <a:buNone/>
            </a:pPr>
            <a:endParaRPr lang="en-US" altLang="hu-HU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hu-HU" altLang="hu-HU" dirty="0" smtClean="0"/>
              <a:t>Motiváció</a:t>
            </a:r>
          </a:p>
        </p:txBody>
      </p:sp>
      <p:sp>
        <p:nvSpPr>
          <p:cNvPr id="4099" name="Tartalom helye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hu-HU" altLang="hu-HU" sz="2400" dirty="0" smtClean="0"/>
              <a:t>Mindig féltem a matektól. „Sikeres” voltam, de nem éreztem biztonságot.</a:t>
            </a:r>
          </a:p>
          <a:p>
            <a:pPr marL="0" indent="0">
              <a:buFontTx/>
              <a:buNone/>
            </a:pPr>
            <a:r>
              <a:rPr lang="hu-HU" altLang="hu-HU" sz="2400" dirty="0" smtClean="0"/>
              <a:t>Ez a technikumban némileg oldódott</a:t>
            </a:r>
            <a:r>
              <a:rPr lang="hu-HU" altLang="hu-HU" sz="2400" dirty="0"/>
              <a:t> </a:t>
            </a:r>
            <a:r>
              <a:rPr lang="hu-HU" altLang="hu-HU" sz="2400" dirty="0" smtClean="0"/>
              <a:t>(egyszerű anyag rengeteg gyakorlással – és </a:t>
            </a:r>
            <a:r>
              <a:rPr lang="hu-HU" altLang="hu-HU" sz="2400" b="1" dirty="0" smtClean="0"/>
              <a:t>unalommal</a:t>
            </a:r>
            <a:r>
              <a:rPr lang="hu-HU" altLang="hu-HU" sz="2400" dirty="0" smtClean="0"/>
              <a:t>)</a:t>
            </a:r>
          </a:p>
          <a:p>
            <a:pPr marL="0" indent="0">
              <a:buFontTx/>
              <a:buNone/>
            </a:pPr>
            <a:r>
              <a:rPr lang="hu-HU" altLang="hu-HU" sz="2400" dirty="0" smtClean="0"/>
              <a:t>Egyetemen nem féltem, de nem is </a:t>
            </a:r>
            <a:r>
              <a:rPr lang="hu-HU" altLang="hu-HU" sz="2400" smtClean="0"/>
              <a:t>szerettem igazán. </a:t>
            </a:r>
            <a:endParaRPr lang="hu-HU" altLang="hu-HU" sz="2400" dirty="0" smtClean="0"/>
          </a:p>
          <a:p>
            <a:pPr marL="0" indent="0">
              <a:buFontTx/>
              <a:buNone/>
            </a:pPr>
            <a:r>
              <a:rPr lang="hu-HU" altLang="hu-HU" sz="2400" dirty="0" smtClean="0"/>
              <a:t>Láttam, látom, hogy sokan még és egyre jobban félnek.</a:t>
            </a:r>
          </a:p>
          <a:p>
            <a:pPr marL="0" indent="0">
              <a:buFontTx/>
              <a:buNone/>
            </a:pPr>
            <a:r>
              <a:rPr lang="hu-HU" altLang="hu-HU" sz="2400" dirty="0" smtClean="0"/>
              <a:t>Szinte mindenütt.</a:t>
            </a:r>
          </a:p>
          <a:p>
            <a:pPr>
              <a:buFontTx/>
              <a:buChar char="-"/>
            </a:pPr>
            <a:r>
              <a:rPr lang="hu-HU" altLang="hu-HU" sz="2400" dirty="0" smtClean="0"/>
              <a:t>PhD diákok  -  nemcsak magyarok</a:t>
            </a:r>
          </a:p>
          <a:p>
            <a:pPr>
              <a:buFontTx/>
              <a:buChar char="-"/>
            </a:pPr>
            <a:r>
              <a:rPr lang="hu-HU" altLang="hu-HU" sz="2400" dirty="0" smtClean="0"/>
              <a:t>Korrepetálás  -  a logaritmust nem Isten teremtette</a:t>
            </a:r>
          </a:p>
          <a:p>
            <a:pPr>
              <a:buFontTx/>
              <a:buChar char="-"/>
            </a:pPr>
            <a:r>
              <a:rPr lang="hu-HU" altLang="hu-HU" sz="2400" dirty="0" smtClean="0"/>
              <a:t>Saját gyermekeim  -  hajítógép, nyitott mondat,  függvényfogalom bevezetése   ****</a:t>
            </a:r>
          </a:p>
          <a:p>
            <a:pPr>
              <a:buFontTx/>
              <a:buChar char="-"/>
            </a:pPr>
            <a:r>
              <a:rPr lang="hu-HU" altLang="hu-HU" sz="2400" dirty="0" smtClean="0"/>
              <a:t>Egy </a:t>
            </a:r>
            <a:r>
              <a:rPr lang="hu-HU" altLang="hu-HU" sz="2400" dirty="0" err="1" smtClean="0"/>
              <a:t>tutori</a:t>
            </a:r>
            <a:r>
              <a:rPr lang="hu-HU" altLang="hu-HU" sz="2400" dirty="0" smtClean="0"/>
              <a:t> tapasztalat   -   ez adta a lökést a mai témához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hu-HU" altLang="hu-HU" sz="2000" smtClean="0"/>
              <a:t>…amely tovább alkot…</a:t>
            </a:r>
          </a:p>
        </p:txBody>
      </p:sp>
      <p:sp>
        <p:nvSpPr>
          <p:cNvPr id="19459" name="Tartalom helye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8006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hu-HU" altLang="hu-HU" sz="2000" b="1" dirty="0" smtClean="0">
                <a:solidFill>
                  <a:srgbClr val="3333CC"/>
                </a:solidFill>
              </a:rPr>
              <a:t>Lustaság</a:t>
            </a:r>
            <a:r>
              <a:rPr lang="hu-HU" altLang="hu-HU" sz="2000" dirty="0" smtClean="0">
                <a:solidFill>
                  <a:srgbClr val="3333CC"/>
                </a:solidFill>
              </a:rPr>
              <a:t>:  Ne adogassunk össze ismétlődő számokat (a fejadó mindenkire egyforma). </a:t>
            </a:r>
          </a:p>
          <a:p>
            <a:pPr>
              <a:spcBef>
                <a:spcPct val="25000"/>
              </a:spcBef>
            </a:pPr>
            <a:r>
              <a:rPr lang="hu-HU" altLang="hu-HU" sz="2000" b="1" dirty="0" smtClean="0">
                <a:solidFill>
                  <a:srgbClr val="3333CC"/>
                </a:solidFill>
              </a:rPr>
              <a:t>Legyen hát szorzás!</a:t>
            </a:r>
            <a:r>
              <a:rPr lang="hu-HU" altLang="hu-HU" sz="2000" dirty="0" smtClean="0">
                <a:solidFill>
                  <a:srgbClr val="3333CC"/>
                </a:solidFill>
              </a:rPr>
              <a:t>                	</a:t>
            </a:r>
            <a:r>
              <a:rPr lang="hu-HU" altLang="hu-HU" sz="2000" b="1" i="1" dirty="0" smtClean="0">
                <a:solidFill>
                  <a:srgbClr val="3333CC"/>
                </a:solidFill>
              </a:rPr>
              <a:t>c = a b</a:t>
            </a:r>
          </a:p>
          <a:p>
            <a:pPr>
              <a:spcBef>
                <a:spcPct val="25000"/>
              </a:spcBef>
            </a:pPr>
            <a:r>
              <a:rPr lang="hu-HU" altLang="hu-HU" sz="2000" b="1" dirty="0" smtClean="0">
                <a:solidFill>
                  <a:schemeClr val="hlink"/>
                </a:solidFill>
              </a:rPr>
              <a:t>Kíváncsiság</a:t>
            </a:r>
            <a:r>
              <a:rPr lang="hu-HU" altLang="hu-HU" sz="2000" dirty="0" smtClean="0">
                <a:solidFill>
                  <a:schemeClr val="hlink"/>
                </a:solidFill>
              </a:rPr>
              <a:t>: És ha én </a:t>
            </a:r>
            <a:r>
              <a:rPr lang="hu-HU" altLang="hu-HU" sz="2000" b="1" i="1" dirty="0" smtClean="0">
                <a:solidFill>
                  <a:schemeClr val="hlink"/>
                </a:solidFill>
              </a:rPr>
              <a:t>b</a:t>
            </a:r>
            <a:r>
              <a:rPr lang="hu-HU" altLang="hu-HU" sz="2000" i="1" dirty="0" smtClean="0">
                <a:solidFill>
                  <a:schemeClr val="hlink"/>
                </a:solidFill>
              </a:rPr>
              <a:t>-</a:t>
            </a:r>
            <a:r>
              <a:rPr lang="hu-HU" altLang="hu-HU" sz="2000" dirty="0" smtClean="0">
                <a:solidFill>
                  <a:schemeClr val="hlink"/>
                </a:solidFill>
              </a:rPr>
              <a:t>t</a:t>
            </a:r>
            <a:r>
              <a:rPr lang="hu-HU" altLang="hu-HU" sz="2000" b="1" dirty="0" smtClean="0">
                <a:solidFill>
                  <a:schemeClr val="hlink"/>
                </a:solidFill>
              </a:rPr>
              <a:t> </a:t>
            </a:r>
            <a:r>
              <a:rPr lang="hu-HU" altLang="hu-HU" sz="2000" dirty="0" smtClean="0">
                <a:solidFill>
                  <a:schemeClr val="hlink"/>
                </a:solidFill>
              </a:rPr>
              <a:t>és</a:t>
            </a:r>
            <a:r>
              <a:rPr lang="hu-HU" altLang="hu-HU" sz="2000" b="1" dirty="0" smtClean="0">
                <a:solidFill>
                  <a:schemeClr val="hlink"/>
                </a:solidFill>
              </a:rPr>
              <a:t> </a:t>
            </a:r>
            <a:r>
              <a:rPr lang="hu-HU" altLang="hu-HU" sz="2000" b="1" i="1" dirty="0" smtClean="0">
                <a:solidFill>
                  <a:schemeClr val="hlink"/>
                </a:solidFill>
              </a:rPr>
              <a:t>c</a:t>
            </a:r>
            <a:r>
              <a:rPr lang="hu-HU" altLang="hu-HU" sz="2000" b="1" dirty="0" smtClean="0">
                <a:solidFill>
                  <a:schemeClr val="hlink"/>
                </a:solidFill>
              </a:rPr>
              <a:t>-</a:t>
            </a:r>
            <a:r>
              <a:rPr lang="hu-HU" altLang="hu-HU" sz="2000" dirty="0" smtClean="0">
                <a:solidFill>
                  <a:schemeClr val="hlink"/>
                </a:solidFill>
              </a:rPr>
              <a:t>t</a:t>
            </a:r>
            <a:r>
              <a:rPr lang="hu-HU" altLang="hu-HU" sz="2000" b="1" dirty="0" smtClean="0">
                <a:solidFill>
                  <a:schemeClr val="hlink"/>
                </a:solidFill>
              </a:rPr>
              <a:t> </a:t>
            </a:r>
            <a:r>
              <a:rPr lang="hu-HU" altLang="hu-HU" sz="2000" dirty="0" smtClean="0">
                <a:solidFill>
                  <a:schemeClr val="hlink"/>
                </a:solidFill>
              </a:rPr>
              <a:t>ismerem?   </a:t>
            </a:r>
          </a:p>
          <a:p>
            <a:pPr>
              <a:spcBef>
                <a:spcPct val="25000"/>
              </a:spcBef>
            </a:pPr>
            <a:r>
              <a:rPr lang="hu-HU" altLang="hu-HU" sz="2000" b="1" dirty="0" err="1" smtClean="0">
                <a:solidFill>
                  <a:srgbClr val="CC3300"/>
                </a:solidFill>
              </a:rPr>
              <a:t>Gy</a:t>
            </a:r>
            <a:r>
              <a:rPr lang="hu-HU" altLang="hu-HU" sz="2000" dirty="0" smtClean="0">
                <a:solidFill>
                  <a:srgbClr val="CC3300"/>
                </a:solidFill>
              </a:rPr>
              <a:t>: El kellene osztanom a zsákmányt öt egyenlő részre.  </a:t>
            </a:r>
          </a:p>
          <a:p>
            <a:pPr>
              <a:spcBef>
                <a:spcPct val="25000"/>
              </a:spcBef>
            </a:pPr>
            <a:r>
              <a:rPr lang="hu-HU" altLang="hu-HU" sz="2000" b="1" dirty="0" smtClean="0">
                <a:solidFill>
                  <a:srgbClr val="CC3300"/>
                </a:solidFill>
              </a:rPr>
              <a:t>Legyen osztás!</a:t>
            </a:r>
            <a:r>
              <a:rPr lang="hu-HU" altLang="hu-HU" sz="2000" dirty="0" smtClean="0">
                <a:solidFill>
                  <a:srgbClr val="CC3300"/>
                </a:solidFill>
              </a:rPr>
              <a:t>                                 </a:t>
            </a:r>
            <a:r>
              <a:rPr lang="hu-HU" altLang="hu-HU" sz="2000" b="1" i="1" dirty="0" smtClean="0">
                <a:solidFill>
                  <a:srgbClr val="CC3300"/>
                </a:solidFill>
              </a:rPr>
              <a:t>b = c : a</a:t>
            </a:r>
          </a:p>
          <a:p>
            <a:pPr>
              <a:spcBef>
                <a:spcPct val="25000"/>
              </a:spcBef>
            </a:pPr>
            <a:r>
              <a:rPr lang="hu-HU" altLang="hu-HU" sz="2000" b="1" dirty="0" smtClean="0"/>
              <a:t>B</a:t>
            </a:r>
            <a:r>
              <a:rPr lang="hu-HU" altLang="hu-HU" sz="2000" dirty="0" smtClean="0"/>
              <a:t>: Baj van! Három mérő búzát kell öt felé osztanom. Hány mérő búza jut egynek?</a:t>
            </a:r>
          </a:p>
          <a:p>
            <a:pPr>
              <a:spcBef>
                <a:spcPct val="25000"/>
              </a:spcBef>
            </a:pPr>
            <a:r>
              <a:rPr lang="hu-HU" altLang="hu-HU" sz="2000" b="1" dirty="0" smtClean="0"/>
              <a:t>                    Q:     ….., - 3/2,…..,-1,…-999/1000,….-               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hu-HU" altLang="hu-HU" sz="2000" b="1" dirty="0" smtClean="0"/>
              <a:t>                                  2/3,….,0,…..,2/5,……,1,…….,18/3,… </a:t>
            </a:r>
          </a:p>
          <a:p>
            <a:pPr>
              <a:spcBef>
                <a:spcPct val="25000"/>
              </a:spcBef>
            </a:pPr>
            <a:r>
              <a:rPr lang="hu-HU" altLang="hu-HU" sz="2000" b="1" dirty="0" smtClean="0"/>
              <a:t>Éljen! A számegyenes bármely pontja tetszőlegesen megközelíthető! Jöhetnek a grafikusan ábrázolható függvények. </a:t>
            </a:r>
          </a:p>
          <a:p>
            <a:pPr>
              <a:spcBef>
                <a:spcPct val="25000"/>
              </a:spcBef>
            </a:pPr>
            <a:r>
              <a:rPr lang="hu-HU" altLang="hu-HU" sz="2000" b="1" u="sng" dirty="0" smtClean="0">
                <a:solidFill>
                  <a:srgbClr val="993300"/>
                </a:solidFill>
              </a:rPr>
              <a:t>Most már egy összefüggés bármely tagja lehet független változó is! (?)</a:t>
            </a:r>
          </a:p>
          <a:p>
            <a:pPr>
              <a:buFontTx/>
              <a:buNone/>
            </a:pPr>
            <a:endParaRPr lang="hu-HU" alt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ím 1"/>
          <p:cNvSpPr>
            <a:spLocks noGrp="1"/>
          </p:cNvSpPr>
          <p:nvPr>
            <p:ph type="title"/>
          </p:nvPr>
        </p:nvSpPr>
        <p:spPr>
          <a:xfrm>
            <a:off x="422275" y="76200"/>
            <a:ext cx="8229600" cy="639762"/>
          </a:xfrm>
        </p:spPr>
        <p:txBody>
          <a:bodyPr/>
          <a:lstStyle/>
          <a:p>
            <a:r>
              <a:rPr lang="hu-HU" altLang="hu-HU" sz="2000" dirty="0" smtClean="0"/>
              <a:t>….míg el nem szabadul a pokol….</a:t>
            </a:r>
          </a:p>
        </p:txBody>
      </p:sp>
      <p:sp>
        <p:nvSpPr>
          <p:cNvPr id="16387" name="Tartalom helye 2"/>
          <p:cNvSpPr>
            <a:spLocks noGrp="1"/>
          </p:cNvSpPr>
          <p:nvPr>
            <p:ph idx="1"/>
          </p:nvPr>
        </p:nvSpPr>
        <p:spPr>
          <a:xfrm>
            <a:off x="304800" y="715962"/>
            <a:ext cx="8763000" cy="5380038"/>
          </a:xfrm>
        </p:spPr>
        <p:txBody>
          <a:bodyPr/>
          <a:lstStyle/>
          <a:p>
            <a:pPr>
              <a:spcBef>
                <a:spcPct val="25000"/>
              </a:spcBef>
              <a:defRPr/>
            </a:pPr>
            <a:r>
              <a:rPr lang="hu-HU" altLang="hu-HU" sz="2000" b="1" dirty="0" smtClean="0">
                <a:solidFill>
                  <a:srgbClr val="3333CC"/>
                </a:solidFill>
              </a:rPr>
              <a:t>Lustaság</a:t>
            </a:r>
            <a:r>
              <a:rPr lang="hu-HU" altLang="hu-HU" sz="2000" dirty="0" smtClean="0">
                <a:solidFill>
                  <a:srgbClr val="3333CC"/>
                </a:solidFill>
              </a:rPr>
              <a:t>:  Ne szorozgassunk össze ismétlődő számokat. Ez csak egy egyszerű jelölés kérdése:    </a:t>
            </a:r>
            <a:r>
              <a:rPr lang="hu-HU" altLang="hu-HU" sz="2000" b="1" i="1" dirty="0" smtClean="0">
                <a:solidFill>
                  <a:srgbClr val="3333CC"/>
                </a:solidFill>
              </a:rPr>
              <a:t>a </a:t>
            </a:r>
            <a:r>
              <a:rPr lang="hu-HU" altLang="hu-HU" sz="2000" b="1" i="1" dirty="0" err="1" smtClean="0">
                <a:solidFill>
                  <a:srgbClr val="3333CC"/>
                </a:solidFill>
              </a:rPr>
              <a:t>a</a:t>
            </a:r>
            <a:r>
              <a:rPr lang="hu-HU" altLang="hu-HU" sz="2000" b="1" i="1" dirty="0" smtClean="0">
                <a:solidFill>
                  <a:srgbClr val="3333CC"/>
                </a:solidFill>
              </a:rPr>
              <a:t> </a:t>
            </a:r>
            <a:r>
              <a:rPr lang="hu-HU" altLang="hu-HU" sz="2000" b="1" i="1" dirty="0" err="1" smtClean="0">
                <a:solidFill>
                  <a:srgbClr val="3333CC"/>
                </a:solidFill>
              </a:rPr>
              <a:t>a</a:t>
            </a:r>
            <a:r>
              <a:rPr lang="hu-HU" altLang="hu-HU" sz="2000" b="1" i="1" dirty="0" smtClean="0">
                <a:solidFill>
                  <a:srgbClr val="3333CC"/>
                </a:solidFill>
              </a:rPr>
              <a:t> </a:t>
            </a:r>
            <a:r>
              <a:rPr lang="hu-HU" altLang="hu-HU" sz="2000" b="1" i="1" dirty="0" err="1" smtClean="0">
                <a:solidFill>
                  <a:srgbClr val="3333CC"/>
                </a:solidFill>
              </a:rPr>
              <a:t>a</a:t>
            </a:r>
            <a:r>
              <a:rPr lang="hu-HU" altLang="hu-HU" sz="2000" b="1" i="1" dirty="0" smtClean="0">
                <a:solidFill>
                  <a:srgbClr val="3333CC"/>
                </a:solidFill>
              </a:rPr>
              <a:t> = a</a:t>
            </a:r>
            <a:r>
              <a:rPr lang="hu-HU" altLang="hu-HU" sz="2000" b="1" baseline="30000" dirty="0" smtClean="0">
                <a:solidFill>
                  <a:srgbClr val="3333CC"/>
                </a:solidFill>
              </a:rPr>
              <a:t>4</a:t>
            </a:r>
            <a:r>
              <a:rPr lang="hu-HU" altLang="hu-HU" sz="2000" b="1" dirty="0" smtClean="0">
                <a:solidFill>
                  <a:srgbClr val="3333CC"/>
                </a:solidFill>
              </a:rPr>
              <a:t>. </a:t>
            </a:r>
            <a:r>
              <a:rPr lang="hu-HU" altLang="hu-HU" sz="2000" dirty="0" smtClean="0">
                <a:solidFill>
                  <a:srgbClr val="3333CC"/>
                </a:solidFill>
              </a:rPr>
              <a:t>Vagy nem?</a:t>
            </a:r>
          </a:p>
          <a:p>
            <a:pPr>
              <a:spcBef>
                <a:spcPts val="0"/>
              </a:spcBef>
              <a:defRPr/>
            </a:pPr>
            <a:r>
              <a:rPr lang="hu-HU" altLang="hu-HU" sz="2000" b="1" dirty="0" smtClean="0">
                <a:solidFill>
                  <a:srgbClr val="FF0000"/>
                </a:solidFill>
              </a:rPr>
              <a:t>Gyakorlati igény:</a:t>
            </a:r>
            <a:r>
              <a:rPr lang="hu-HU" altLang="hu-HU" sz="2000" dirty="0" smtClean="0">
                <a:solidFill>
                  <a:srgbClr val="FF0000"/>
                </a:solidFill>
              </a:rPr>
              <a:t> </a:t>
            </a:r>
            <a:r>
              <a:rPr lang="hu-HU" altLang="hu-HU" sz="2000" dirty="0" smtClean="0">
                <a:solidFill>
                  <a:srgbClr val="FF0000"/>
                </a:solidFill>
              </a:rPr>
              <a:t>Hogyan nevezzünk meg és írjuk fel nagy számokat?   </a:t>
            </a:r>
          </a:p>
          <a:p>
            <a:pPr marL="0" indent="0">
              <a:spcBef>
                <a:spcPts val="600"/>
              </a:spcBef>
              <a:buFontTx/>
              <a:buNone/>
              <a:defRPr/>
            </a:pPr>
            <a:r>
              <a:rPr lang="hu-HU" altLang="hu-HU" sz="1800" dirty="0" smtClean="0">
                <a:solidFill>
                  <a:srgbClr val="FF0000"/>
                </a:solidFill>
              </a:rPr>
              <a:t>       </a:t>
            </a:r>
            <a:r>
              <a:rPr lang="hu-HU" altLang="hu-HU" sz="1800" dirty="0" smtClean="0">
                <a:solidFill>
                  <a:srgbClr val="FF0000"/>
                </a:solidFill>
              </a:rPr>
              <a:t>Lehetőségek: 1) </a:t>
            </a:r>
            <a:r>
              <a:rPr lang="hu-HU" altLang="hu-HU" sz="1800" dirty="0" smtClean="0">
                <a:solidFill>
                  <a:srgbClr val="FF0000"/>
                </a:solidFill>
              </a:rPr>
              <a:t>ujj, kéz, kupac, tucat, …. </a:t>
            </a:r>
            <a:r>
              <a:rPr lang="hu-HU" altLang="hu-HU" sz="1800" dirty="0" smtClean="0">
                <a:solidFill>
                  <a:srgbClr val="FF0000"/>
                </a:solidFill>
              </a:rPr>
              <a:t>   2)  </a:t>
            </a:r>
            <a:r>
              <a:rPr lang="hu-HU" altLang="hu-HU" sz="1800" dirty="0" smtClean="0">
                <a:solidFill>
                  <a:srgbClr val="FF0000"/>
                </a:solidFill>
              </a:rPr>
              <a:t>MLCCXXXIV   &lt;-&gt;   1734</a:t>
            </a:r>
            <a:endParaRPr lang="hu-HU" altLang="hu-HU" sz="2000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u-HU" altLang="hu-HU" sz="2000" dirty="0" smtClean="0">
                <a:solidFill>
                  <a:srgbClr val="3333CC"/>
                </a:solidFill>
              </a:rPr>
              <a:t>	       </a:t>
            </a:r>
          </a:p>
          <a:p>
            <a:pPr>
              <a:spcBef>
                <a:spcPts val="0"/>
              </a:spcBef>
              <a:defRPr/>
            </a:pPr>
            <a:endParaRPr lang="hu-HU" altLang="hu-HU" sz="2000" dirty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u-HU" altLang="hu-HU" sz="2000" dirty="0" smtClean="0">
                <a:solidFill>
                  <a:srgbClr val="3333CC"/>
                </a:solidFill>
              </a:rPr>
              <a:t>        </a:t>
            </a:r>
            <a:endParaRPr lang="hu-HU" altLang="hu-HU" sz="1800" dirty="0" smtClean="0">
              <a:solidFill>
                <a:srgbClr val="3333CC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u-HU" altLang="hu-HU" sz="1800" dirty="0">
                <a:solidFill>
                  <a:srgbClr val="3333CC"/>
                </a:solidFill>
              </a:rPr>
              <a:t> </a:t>
            </a:r>
            <a:r>
              <a:rPr lang="hu-HU" altLang="hu-HU" sz="1800" dirty="0" smtClean="0">
                <a:solidFill>
                  <a:srgbClr val="3333CC"/>
                </a:solidFill>
              </a:rPr>
              <a:t>      </a:t>
            </a:r>
            <a:r>
              <a:rPr lang="hu-HU" altLang="hu-HU" sz="1800" dirty="0" smtClean="0">
                <a:solidFill>
                  <a:srgbClr val="FF0000"/>
                </a:solidFill>
              </a:rPr>
              <a:t>4)  Végül:     1743 = 3x100 + 4x101 + 7x102 + 1x103     </a:t>
            </a:r>
            <a:r>
              <a:rPr lang="hu-HU" altLang="hu-HU" sz="1800" dirty="0" smtClean="0">
                <a:solidFill>
                  <a:srgbClr val="3333CC"/>
                </a:solidFill>
              </a:rPr>
              <a:t>                       </a:t>
            </a:r>
          </a:p>
          <a:p>
            <a:pPr marL="0" indent="0" algn="ctr">
              <a:spcBef>
                <a:spcPct val="25000"/>
              </a:spcBef>
              <a:buFontTx/>
              <a:buNone/>
              <a:defRPr/>
            </a:pPr>
            <a:r>
              <a:rPr lang="hu-HU" altLang="hu-HU" sz="2000" b="1" dirty="0" smtClean="0">
                <a:solidFill>
                  <a:srgbClr val="3333CC"/>
                </a:solidFill>
              </a:rPr>
              <a:t>Legyen </a:t>
            </a:r>
            <a:r>
              <a:rPr lang="hu-HU" altLang="hu-HU" sz="2000" b="1" dirty="0" smtClean="0">
                <a:solidFill>
                  <a:srgbClr val="3333CC"/>
                </a:solidFill>
              </a:rPr>
              <a:t>hát hatványozás!</a:t>
            </a:r>
            <a:r>
              <a:rPr lang="hu-HU" altLang="hu-HU" sz="2000" dirty="0" smtClean="0">
                <a:solidFill>
                  <a:srgbClr val="3333CC"/>
                </a:solidFill>
              </a:rPr>
              <a:t>    </a:t>
            </a:r>
            <a:r>
              <a:rPr lang="hu-HU" altLang="hu-HU" sz="2000" b="1" i="1" dirty="0" smtClean="0">
                <a:solidFill>
                  <a:srgbClr val="3333CC"/>
                </a:solidFill>
              </a:rPr>
              <a:t>c = a</a:t>
            </a:r>
            <a:r>
              <a:rPr lang="hu-HU" altLang="hu-HU" sz="2000" b="1" i="1" baseline="30000" dirty="0" smtClean="0">
                <a:solidFill>
                  <a:srgbClr val="3333CC"/>
                </a:solidFill>
              </a:rPr>
              <a:t>b                             </a:t>
            </a:r>
          </a:p>
          <a:p>
            <a:pPr>
              <a:spcBef>
                <a:spcPct val="25000"/>
              </a:spcBef>
              <a:defRPr/>
            </a:pPr>
            <a:endParaRPr lang="hu-HU" altLang="hu-HU" sz="200" b="1" i="1" dirty="0" smtClean="0">
              <a:solidFill>
                <a:srgbClr val="00B050"/>
              </a:solidFill>
            </a:endParaRPr>
          </a:p>
          <a:p>
            <a:pPr>
              <a:spcBef>
                <a:spcPct val="25000"/>
              </a:spcBef>
              <a:defRPr/>
            </a:pPr>
            <a:r>
              <a:rPr lang="hu-HU" altLang="hu-HU" sz="2000" b="1" i="1" dirty="0" smtClean="0">
                <a:solidFill>
                  <a:srgbClr val="00B050"/>
                </a:solidFill>
              </a:rPr>
              <a:t>Kíváncsiság: </a:t>
            </a:r>
            <a:r>
              <a:rPr lang="hu-HU" altLang="hu-HU" sz="2000" b="1" i="1" dirty="0" smtClean="0">
                <a:solidFill>
                  <a:srgbClr val="FF0000"/>
                </a:solidFill>
              </a:rPr>
              <a:t>  </a:t>
            </a:r>
            <a:r>
              <a:rPr lang="hu-HU" altLang="hu-HU" sz="2000" b="1" i="1" dirty="0" smtClean="0"/>
              <a:t>a=?	</a:t>
            </a:r>
            <a:r>
              <a:rPr lang="hu-HU" altLang="hu-HU" sz="2000" b="1" i="1" dirty="0" smtClean="0">
                <a:solidFill>
                  <a:srgbClr val="FF0000"/>
                </a:solidFill>
              </a:rPr>
              <a:t>	</a:t>
            </a:r>
            <a:r>
              <a:rPr lang="hu-HU" altLang="hu-HU" sz="2000" i="1" dirty="0" smtClean="0"/>
              <a:t>gyökvonás</a:t>
            </a:r>
            <a:r>
              <a:rPr lang="hu-HU" altLang="hu-HU" sz="2000" b="1" i="1" dirty="0" smtClean="0">
                <a:solidFill>
                  <a:srgbClr val="FF0000"/>
                </a:solidFill>
              </a:rPr>
              <a:t>	</a:t>
            </a:r>
            <a:r>
              <a:rPr lang="hu-HU" altLang="hu-HU" sz="1800" b="1" i="1" dirty="0" smtClean="0">
                <a:solidFill>
                  <a:srgbClr val="00B0F0"/>
                </a:solidFill>
              </a:rPr>
              <a:t>pl.  </a:t>
            </a:r>
            <a:r>
              <a:rPr lang="hu-HU" altLang="hu-HU" sz="1800" b="1" i="1" dirty="0">
                <a:solidFill>
                  <a:srgbClr val="00B0F0"/>
                </a:solidFill>
              </a:rPr>
              <a:t>c</a:t>
            </a:r>
            <a:r>
              <a:rPr lang="hu-HU" altLang="hu-HU" sz="1800" b="1" i="1" dirty="0" smtClean="0">
                <a:solidFill>
                  <a:srgbClr val="00B0F0"/>
                </a:solidFill>
              </a:rPr>
              <a:t>=4, b=2           </a:t>
            </a:r>
          </a:p>
          <a:p>
            <a:pPr>
              <a:spcBef>
                <a:spcPct val="25000"/>
              </a:spcBef>
              <a:defRPr/>
            </a:pPr>
            <a:r>
              <a:rPr lang="hu-HU" altLang="hu-HU" sz="2000" b="1" i="1" dirty="0" smtClean="0">
                <a:solidFill>
                  <a:srgbClr val="FF0000"/>
                </a:solidFill>
              </a:rPr>
              <a:t>                         </a:t>
            </a:r>
            <a:r>
              <a:rPr lang="hu-HU" altLang="hu-HU" sz="2000" b="1" i="1" dirty="0" smtClean="0"/>
              <a:t>b=?		</a:t>
            </a:r>
            <a:r>
              <a:rPr lang="hu-HU" altLang="hu-HU" sz="2000" i="1" dirty="0"/>
              <a:t>l</a:t>
            </a:r>
            <a:r>
              <a:rPr lang="hu-HU" altLang="hu-HU" sz="2000" i="1" dirty="0" smtClean="0"/>
              <a:t>ogaritmus        </a:t>
            </a:r>
            <a:r>
              <a:rPr lang="hu-HU" altLang="hu-HU" sz="1800" b="1" i="1" dirty="0" smtClean="0">
                <a:solidFill>
                  <a:srgbClr val="00B0F0"/>
                </a:solidFill>
              </a:rPr>
              <a:t>pl.  c=100, a=1</a:t>
            </a:r>
            <a:r>
              <a:rPr lang="hu-HU" altLang="hu-HU" sz="2000" b="1" i="1" dirty="0" smtClean="0">
                <a:solidFill>
                  <a:srgbClr val="00B0F0"/>
                </a:solidFill>
              </a:rPr>
              <a:t>0 </a:t>
            </a:r>
            <a:endParaRPr lang="hu-HU" altLang="hu-HU" sz="2000" i="1" dirty="0" smtClean="0"/>
          </a:p>
          <a:p>
            <a:pPr>
              <a:spcBef>
                <a:spcPct val="35000"/>
              </a:spcBef>
              <a:buFontTx/>
              <a:buNone/>
              <a:defRPr/>
            </a:pPr>
            <a:r>
              <a:rPr lang="hu-HU" altLang="hu-HU" sz="2000" b="1" i="1" dirty="0" smtClean="0">
                <a:solidFill>
                  <a:srgbClr val="FF0000"/>
                </a:solidFill>
              </a:rPr>
              <a:t>     </a:t>
            </a:r>
            <a:r>
              <a:rPr lang="hu-HU" altLang="hu-HU" sz="2000" dirty="0" smtClean="0"/>
              <a:t>gyökvonás        - &gt;          tört kitevő         - &gt;        </a:t>
            </a:r>
            <a:r>
              <a:rPr lang="hu-HU" altLang="hu-HU" sz="2000" b="1" i="1" dirty="0" smtClean="0">
                <a:solidFill>
                  <a:srgbClr val="FF0000"/>
                </a:solidFill>
              </a:rPr>
              <a:t>y=</a:t>
            </a:r>
            <a:r>
              <a:rPr lang="hu-HU" altLang="hu-HU" sz="2000" b="1" i="1" dirty="0" err="1" smtClean="0">
                <a:solidFill>
                  <a:srgbClr val="FF0000"/>
                </a:solidFill>
              </a:rPr>
              <a:t>x</a:t>
            </a:r>
            <a:r>
              <a:rPr lang="hu-HU" altLang="hu-HU" sz="2000" b="1" i="1" baseline="30000" dirty="0" err="1" smtClean="0">
                <a:solidFill>
                  <a:srgbClr val="FF0000"/>
                </a:solidFill>
              </a:rPr>
              <a:t>b</a:t>
            </a:r>
            <a:r>
              <a:rPr lang="hu-HU" altLang="hu-HU" sz="2000" dirty="0" smtClean="0"/>
              <a:t>  -  hatvány </a:t>
            </a:r>
            <a:r>
              <a:rPr lang="hu-HU" altLang="hu-HU" sz="2000" dirty="0" err="1" smtClean="0"/>
              <a:t>fv</a:t>
            </a:r>
            <a:r>
              <a:rPr lang="hu-HU" altLang="hu-HU" sz="2000" dirty="0" smtClean="0"/>
              <a:t>, </a:t>
            </a:r>
          </a:p>
          <a:p>
            <a:pPr>
              <a:spcBef>
                <a:spcPct val="35000"/>
              </a:spcBef>
              <a:buFontTx/>
              <a:buNone/>
              <a:defRPr/>
            </a:pPr>
            <a:r>
              <a:rPr lang="hu-HU" altLang="hu-HU" sz="2000" dirty="0" smtClean="0"/>
              <a:t>     logaritmus        - &gt;           </a:t>
            </a:r>
            <a:r>
              <a:rPr lang="hu-HU" altLang="hu-HU" sz="2000" b="1" i="1" dirty="0" smtClean="0">
                <a:solidFill>
                  <a:srgbClr val="FF0000"/>
                </a:solidFill>
              </a:rPr>
              <a:t>y=</a:t>
            </a:r>
            <a:r>
              <a:rPr lang="hu-HU" altLang="hu-HU" sz="2000" b="1" i="1" dirty="0" err="1" smtClean="0">
                <a:solidFill>
                  <a:srgbClr val="FF0000"/>
                </a:solidFill>
              </a:rPr>
              <a:t>log</a:t>
            </a:r>
            <a:r>
              <a:rPr lang="hu-HU" altLang="hu-HU" sz="2000" b="1" i="1" baseline="-25000" dirty="0" err="1" smtClean="0">
                <a:solidFill>
                  <a:srgbClr val="FF0000"/>
                </a:solidFill>
              </a:rPr>
              <a:t>a</a:t>
            </a:r>
            <a:r>
              <a:rPr lang="hu-HU" altLang="hu-HU" sz="2000" b="1" i="1" baseline="-25000" dirty="0" smtClean="0">
                <a:solidFill>
                  <a:srgbClr val="FF0000"/>
                </a:solidFill>
              </a:rPr>
              <a:t> </a:t>
            </a:r>
            <a:r>
              <a:rPr lang="hu-HU" altLang="hu-HU" sz="2000" b="1" i="1" dirty="0" smtClean="0">
                <a:solidFill>
                  <a:srgbClr val="FF0000"/>
                </a:solidFill>
              </a:rPr>
              <a:t>x</a:t>
            </a:r>
            <a:r>
              <a:rPr lang="hu-HU" altLang="hu-HU" sz="2000" dirty="0" smtClean="0"/>
              <a:t> logaritmus </a:t>
            </a:r>
            <a:r>
              <a:rPr lang="hu-HU" altLang="hu-HU" sz="2000" dirty="0" err="1" smtClean="0"/>
              <a:t>fv</a:t>
            </a:r>
            <a:r>
              <a:rPr lang="hu-HU" altLang="hu-HU" sz="2000" dirty="0" smtClean="0"/>
              <a:t>    </a:t>
            </a:r>
          </a:p>
          <a:p>
            <a:pPr>
              <a:spcBef>
                <a:spcPct val="35000"/>
              </a:spcBef>
              <a:buFontTx/>
              <a:buNone/>
              <a:defRPr/>
            </a:pPr>
            <a:r>
              <a:rPr lang="hu-HU" altLang="hu-HU" sz="2000" dirty="0" smtClean="0"/>
              <a:t>                              -&gt;            </a:t>
            </a:r>
            <a:r>
              <a:rPr lang="hu-HU" altLang="hu-HU" sz="2000" b="1" i="1" dirty="0" smtClean="0">
                <a:solidFill>
                  <a:srgbClr val="FF0000"/>
                </a:solidFill>
              </a:rPr>
              <a:t>y=</a:t>
            </a:r>
            <a:r>
              <a:rPr lang="hu-HU" altLang="hu-HU" sz="2000" b="1" i="1" dirty="0" err="1" smtClean="0">
                <a:solidFill>
                  <a:srgbClr val="FF0000"/>
                </a:solidFill>
              </a:rPr>
              <a:t>a</a:t>
            </a:r>
            <a:r>
              <a:rPr lang="hu-HU" altLang="hu-HU" sz="2000" b="1" i="1" baseline="30000" dirty="0" err="1" smtClean="0">
                <a:solidFill>
                  <a:srgbClr val="FF0000"/>
                </a:solidFill>
              </a:rPr>
              <a:t>x</a:t>
            </a:r>
            <a:r>
              <a:rPr lang="hu-HU" altLang="hu-HU" sz="2000" dirty="0" smtClean="0"/>
              <a:t> exponenciális </a:t>
            </a:r>
            <a:r>
              <a:rPr lang="hu-HU" altLang="hu-HU" sz="2000" dirty="0" err="1" smtClean="0"/>
              <a:t>fv</a:t>
            </a:r>
            <a:endParaRPr lang="hu-HU" altLang="hu-HU" sz="2000" b="1" dirty="0" smtClean="0"/>
          </a:p>
          <a:p>
            <a:pPr>
              <a:spcBef>
                <a:spcPts val="1200"/>
              </a:spcBef>
              <a:buFontTx/>
              <a:buNone/>
              <a:defRPr/>
            </a:pPr>
            <a:r>
              <a:rPr lang="hu-HU" altLang="hu-HU" sz="2000" b="1" dirty="0" smtClean="0"/>
              <a:t>    „Baj van:”   -&gt;     valós számkör:  R	</a:t>
            </a:r>
            <a:r>
              <a:rPr lang="hu-HU" altLang="hu-HU" sz="2000" dirty="0" smtClean="0"/>
              <a:t>(sőt a komplex számkör is: C)</a:t>
            </a:r>
          </a:p>
          <a:p>
            <a:pPr marL="0" indent="0">
              <a:buNone/>
              <a:defRPr/>
            </a:pPr>
            <a:endParaRPr lang="hu-HU" altLang="hu-HU" sz="2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hu-HU" altLang="hu-HU" sz="2000" b="1" dirty="0" smtClean="0">
                <a:solidFill>
                  <a:srgbClr val="FF0000"/>
                </a:solidFill>
              </a:rPr>
              <a:t>A </a:t>
            </a:r>
            <a:r>
              <a:rPr lang="hu-HU" altLang="hu-HU" sz="2000" b="1" dirty="0" err="1" smtClean="0">
                <a:solidFill>
                  <a:srgbClr val="FF0000"/>
                </a:solidFill>
              </a:rPr>
              <a:t>matematikalag</a:t>
            </a:r>
            <a:r>
              <a:rPr lang="hu-HU" altLang="hu-HU" sz="2000" b="1" dirty="0" smtClean="0">
                <a:solidFill>
                  <a:srgbClr val="FF0000"/>
                </a:solidFill>
              </a:rPr>
              <a:t> pontosabb megfogalmazásokat én innen kiindulva általánosítanám</a:t>
            </a: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288670"/>
              </p:ext>
            </p:extLst>
          </p:nvPr>
        </p:nvGraphicFramePr>
        <p:xfrm>
          <a:off x="422275" y="1981200"/>
          <a:ext cx="8229600" cy="91445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FF0000"/>
                          </a:solidFill>
                        </a:rPr>
                        <a:t>3) Franciául</a:t>
                      </a:r>
                      <a:r>
                        <a:rPr lang="hu-HU" sz="1800" dirty="0" smtClean="0">
                          <a:solidFill>
                            <a:srgbClr val="FF0000"/>
                          </a:solidFill>
                        </a:rPr>
                        <a:t>:     98</a:t>
                      </a:r>
                      <a:endParaRPr lang="hu-HU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45" marB="457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err="1" smtClean="0">
                          <a:solidFill>
                            <a:srgbClr val="FF0000"/>
                          </a:solidFill>
                          <a:hlinkClick r:id="rId2" tooltip="quatre-vingt-dix-huit"/>
                        </a:rPr>
                        <a:t>quatre-vingt-dix-huit</a:t>
                      </a:r>
                      <a:r>
                        <a:rPr lang="hu-HU" sz="1800" dirty="0" smtClean="0">
                          <a:solidFill>
                            <a:srgbClr val="FF0000"/>
                          </a:solidFill>
                        </a:rPr>
                        <a:t>    </a:t>
                      </a:r>
                      <a:endParaRPr lang="hu-HU" sz="18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hu-HU" sz="18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hu-HU" sz="1800" dirty="0" err="1" smtClean="0">
                          <a:solidFill>
                            <a:srgbClr val="FF0000"/>
                          </a:solidFill>
                        </a:rPr>
                        <a:t>katre-ven-diz-vit</a:t>
                      </a:r>
                      <a:r>
                        <a:rPr lang="hu-HU" sz="18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 marT="45745" marB="457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hu-HU" sz="1800" dirty="0" smtClean="0">
                          <a:solidFill>
                            <a:srgbClr val="FF0000"/>
                          </a:solidFill>
                        </a:rPr>
                        <a:t>4 </a:t>
                      </a:r>
                      <a:r>
                        <a:rPr lang="hu-HU" sz="1800" dirty="0">
                          <a:solidFill>
                            <a:srgbClr val="FF0000"/>
                          </a:solidFill>
                        </a:rPr>
                        <a:t>× 20 + 10 + </a:t>
                      </a:r>
                      <a:r>
                        <a:rPr lang="hu-HU" sz="18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  <a:p>
                      <a:pPr algn="ctr"/>
                      <a:endParaRPr lang="hu-HU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45" marB="457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2400" smtClean="0">
                <a:solidFill>
                  <a:srgbClr val="3333CC"/>
                </a:solidFill>
              </a:rPr>
              <a:t>Az exponenciális függvény és a logaritmusfüggvény</a:t>
            </a:r>
            <a:endParaRPr lang="en-US" altLang="hu-HU" sz="2400" smtClean="0">
              <a:solidFill>
                <a:srgbClr val="3333CC"/>
              </a:solidFill>
            </a:endParaRPr>
          </a:p>
        </p:txBody>
      </p:sp>
      <p:graphicFrame>
        <p:nvGraphicFramePr>
          <p:cNvPr id="21507" name="Object 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181600" y="1244600"/>
          <a:ext cx="3276600" cy="287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8" name="Graph" r:id="rId3" imgW="3348533" imgH="2934005" progId="Origin50.Graph">
                  <p:embed/>
                </p:oleObj>
              </mc:Choice>
              <mc:Fallback>
                <p:oleObj name="Graph" r:id="rId3" imgW="3348533" imgH="2934005" progId="Origin50.Graph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244600"/>
                        <a:ext cx="3276600" cy="287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Line 11"/>
          <p:cNvSpPr>
            <a:spLocks noChangeShapeType="1"/>
          </p:cNvSpPr>
          <p:nvPr/>
        </p:nvSpPr>
        <p:spPr bwMode="auto">
          <a:xfrm flipV="1">
            <a:off x="2514600" y="36576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509" name="Line 12"/>
          <p:cNvSpPr>
            <a:spLocks noChangeShapeType="1"/>
          </p:cNvSpPr>
          <p:nvPr/>
        </p:nvSpPr>
        <p:spPr bwMode="auto">
          <a:xfrm flipH="1" flipV="1">
            <a:off x="3124200" y="3276600"/>
            <a:ext cx="457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510" name="Text Box 13"/>
          <p:cNvSpPr txBox="1">
            <a:spLocks noChangeArrowheads="1"/>
          </p:cNvSpPr>
          <p:nvPr/>
        </p:nvSpPr>
        <p:spPr bwMode="auto">
          <a:xfrm>
            <a:off x="1143000" y="4572000"/>
            <a:ext cx="19812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400"/>
              <a:t>Hasonlít a rádioaktív bomlás görbéjéhez</a:t>
            </a:r>
            <a:endParaRPr lang="en-US" altLang="hu-HU" sz="1400"/>
          </a:p>
        </p:txBody>
      </p:sp>
      <p:sp>
        <p:nvSpPr>
          <p:cNvPr id="21511" name="Text Box 14"/>
          <p:cNvSpPr txBox="1">
            <a:spLocks noChangeArrowheads="1"/>
          </p:cNvSpPr>
          <p:nvPr/>
        </p:nvSpPr>
        <p:spPr bwMode="auto">
          <a:xfrm>
            <a:off x="3276600" y="4587875"/>
            <a:ext cx="1752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400"/>
              <a:t>Hasonlít a kamatos kamat görbéjéhez</a:t>
            </a:r>
            <a:endParaRPr lang="en-US" altLang="hu-HU" sz="1400"/>
          </a:p>
        </p:txBody>
      </p:sp>
      <p:graphicFrame>
        <p:nvGraphicFramePr>
          <p:cNvPr id="21512" name="Object 1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57200" y="1195388"/>
          <a:ext cx="4114800" cy="303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9" name="Graph" r:id="rId5" imgW="3981298" imgH="2934005" progId="Origin50.Graph">
                  <p:embed/>
                </p:oleObj>
              </mc:Choice>
              <mc:Fallback>
                <p:oleObj name="Graph" r:id="rId5" imgW="3981298" imgH="2934005" progId="Origin50.Graph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95388"/>
                        <a:ext cx="4114800" cy="303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Szövegdoboz 8"/>
          <p:cNvSpPr txBox="1">
            <a:spLocks noChangeArrowheads="1"/>
          </p:cNvSpPr>
          <p:nvPr/>
        </p:nvSpPr>
        <p:spPr bwMode="auto">
          <a:xfrm>
            <a:off x="1066800" y="5410200"/>
            <a:ext cx="7467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>
                <a:solidFill>
                  <a:srgbClr val="FF0000"/>
                </a:solidFill>
              </a:rPr>
              <a:t>Még mindig nem tudjuk, hogy mi az az </a:t>
            </a:r>
            <a:r>
              <a:rPr lang="hu-HU" altLang="hu-HU" sz="1800" b="1">
                <a:solidFill>
                  <a:srgbClr val="FF0000"/>
                </a:solidFill>
              </a:rPr>
              <a:t>e</a:t>
            </a:r>
            <a:r>
              <a:rPr lang="hu-HU" altLang="hu-HU" sz="1800">
                <a:solidFill>
                  <a:srgbClr val="FF0000"/>
                </a:solidFill>
              </a:rPr>
              <a:t>. És hogy miért kell nekünk?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>
                <a:solidFill>
                  <a:srgbClr val="FF0000"/>
                </a:solidFill>
              </a:rPr>
              <a:t>                                 </a:t>
            </a:r>
            <a:r>
              <a:rPr lang="hu-HU" altLang="hu-HU" sz="1400"/>
              <a:t>(Egyáltalán: kell ez nekünk?)</a:t>
            </a:r>
          </a:p>
        </p:txBody>
      </p:sp>
      <p:sp>
        <p:nvSpPr>
          <p:cNvPr id="21514" name="Szövegdoboz 1"/>
          <p:cNvSpPr txBox="1">
            <a:spLocks noChangeArrowheads="1"/>
          </p:cNvSpPr>
          <p:nvPr/>
        </p:nvSpPr>
        <p:spPr bwMode="auto">
          <a:xfrm>
            <a:off x="5867400" y="4572000"/>
            <a:ext cx="2667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800">
                <a:solidFill>
                  <a:srgbClr val="C00000"/>
                </a:solidFill>
              </a:rPr>
              <a:t>Kísérleti megközelítés</a:t>
            </a:r>
          </a:p>
        </p:txBody>
      </p:sp>
      <p:cxnSp>
        <p:nvCxnSpPr>
          <p:cNvPr id="4" name="Egyenes összekötő nyíllal 3"/>
          <p:cNvCxnSpPr/>
          <p:nvPr/>
        </p:nvCxnSpPr>
        <p:spPr>
          <a:xfrm flipH="1">
            <a:off x="5181600" y="48006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pPr eaLnBrk="1" hangingPunct="1"/>
            <a:r>
              <a:rPr lang="hu-HU" altLang="hu-HU" sz="2400" smtClean="0">
                <a:solidFill>
                  <a:srgbClr val="3333CC"/>
                </a:solidFill>
              </a:rPr>
              <a:t>Járjunk a végére ennek a kamatos kamatnak:  a</a:t>
            </a:r>
            <a:r>
              <a:rPr lang="hu-HU" altLang="hu-HU" sz="2400" baseline="-25000" smtClean="0">
                <a:solidFill>
                  <a:srgbClr val="3333CC"/>
                </a:solidFill>
              </a:rPr>
              <a:t>n+1</a:t>
            </a:r>
            <a:r>
              <a:rPr lang="hu-HU" altLang="hu-HU" sz="2400" smtClean="0">
                <a:solidFill>
                  <a:srgbClr val="3333CC"/>
                </a:solidFill>
              </a:rPr>
              <a:t>=a</a:t>
            </a:r>
            <a:r>
              <a:rPr lang="hu-HU" altLang="hu-HU" sz="2400" baseline="-25000" smtClean="0">
                <a:solidFill>
                  <a:srgbClr val="3333CC"/>
                </a:solidFill>
              </a:rPr>
              <a:t>1</a:t>
            </a:r>
            <a:r>
              <a:rPr lang="hu-HU" altLang="hu-HU" sz="2400" smtClean="0">
                <a:solidFill>
                  <a:srgbClr val="3333CC"/>
                </a:solidFill>
              </a:rPr>
              <a:t> q</a:t>
            </a:r>
            <a:r>
              <a:rPr lang="hu-HU" altLang="hu-HU" sz="2400" baseline="30000" smtClean="0">
                <a:solidFill>
                  <a:srgbClr val="3333CC"/>
                </a:solidFill>
              </a:rPr>
              <a:t>n     </a:t>
            </a:r>
            <a:r>
              <a:rPr lang="hu-HU" altLang="hu-HU" sz="2400" smtClean="0">
                <a:solidFill>
                  <a:srgbClr val="3333CC"/>
                </a:solidFill>
              </a:rPr>
              <a:t>!</a:t>
            </a:r>
            <a:endParaRPr lang="en-US" altLang="hu-HU" sz="2400" smtClean="0">
              <a:solidFill>
                <a:srgbClr val="3333CC"/>
              </a:solidFill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71475" y="885825"/>
            <a:ext cx="8458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400"/>
              <a:t>1 Ft, 1 évre, évi 100%-os kamatra: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400">
                <a:solidFill>
                  <a:srgbClr val="3333CC"/>
                </a:solidFill>
              </a:rPr>
              <a:t>a</a:t>
            </a:r>
            <a:r>
              <a:rPr lang="hu-HU" altLang="hu-HU" sz="1400" baseline="-25000">
                <a:solidFill>
                  <a:srgbClr val="3333CC"/>
                </a:solidFill>
              </a:rPr>
              <a:t>1 </a:t>
            </a:r>
            <a:r>
              <a:rPr lang="hu-HU" altLang="hu-HU" sz="1400">
                <a:solidFill>
                  <a:srgbClr val="3333CC"/>
                </a:solidFill>
              </a:rPr>
              <a:t>= 1, q = 1+1 = 2,  n = 1</a:t>
            </a:r>
            <a:r>
              <a:rPr lang="hu-HU" altLang="hu-HU" sz="1400"/>
              <a:t>                                                                                                Ft-ot fizetek vissza                          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hu-HU" sz="140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71475" y="1828800"/>
            <a:ext cx="853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400"/>
              <a:t>1 Ft, 12 hónapra, havi 100/12 %-os kamatos kamatra: 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400">
                <a:solidFill>
                  <a:srgbClr val="3333CC"/>
                </a:solidFill>
              </a:rPr>
              <a:t>a</a:t>
            </a:r>
            <a:r>
              <a:rPr lang="hu-HU" altLang="hu-HU" sz="1400" baseline="-25000">
                <a:solidFill>
                  <a:srgbClr val="3333CC"/>
                </a:solidFill>
              </a:rPr>
              <a:t>1 </a:t>
            </a:r>
            <a:r>
              <a:rPr lang="hu-HU" altLang="hu-HU" sz="1400">
                <a:solidFill>
                  <a:srgbClr val="3333CC"/>
                </a:solidFill>
              </a:rPr>
              <a:t>= 1, q = 1+1/12,  n = 12</a:t>
            </a:r>
            <a:r>
              <a:rPr lang="hu-HU" altLang="hu-HU" sz="1400"/>
              <a:t>                                                                                                 Ft-ot fizetek vissza</a:t>
            </a:r>
            <a:endParaRPr lang="en-US" altLang="hu-HU" sz="1400"/>
          </a:p>
        </p:txBody>
      </p:sp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3786188" y="990600"/>
          <a:ext cx="220027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6" name="Egyenlet" r:id="rId3" imgW="1612900" imgH="469900" progId="Equation.3">
                  <p:embed/>
                </p:oleObj>
              </mc:Choice>
              <mc:Fallback>
                <p:oleObj name="Egyenlet" r:id="rId3" imgW="1612900" imgH="469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990600"/>
                        <a:ext cx="2200275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Rectangle 9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3505200" y="1952625"/>
          <a:ext cx="2971800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7" name="Egyenlet" r:id="rId5" imgW="2070100" imgH="469900" progId="Equation.3">
                  <p:embed/>
                </p:oleObj>
              </mc:Choice>
              <mc:Fallback>
                <p:oleObj name="Egyenlet" r:id="rId5" imgW="2070100" imgH="469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952625"/>
                        <a:ext cx="2971800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81000" y="2771775"/>
            <a:ext cx="853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400"/>
              <a:t>1 Ft, 365 napra, napi 100/365 %-os kamatos kamatra: 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400">
                <a:solidFill>
                  <a:srgbClr val="3333CC"/>
                </a:solidFill>
              </a:rPr>
              <a:t>a</a:t>
            </a:r>
            <a:r>
              <a:rPr lang="hu-HU" altLang="hu-HU" sz="1400" baseline="-25000">
                <a:solidFill>
                  <a:srgbClr val="3333CC"/>
                </a:solidFill>
              </a:rPr>
              <a:t>1 </a:t>
            </a:r>
            <a:r>
              <a:rPr lang="hu-HU" altLang="hu-HU" sz="1400">
                <a:solidFill>
                  <a:srgbClr val="3333CC"/>
                </a:solidFill>
              </a:rPr>
              <a:t>= 1, q = 1+1/365,  n = 365</a:t>
            </a:r>
            <a:r>
              <a:rPr lang="hu-HU" altLang="hu-HU" sz="1400"/>
              <a:t>                                                                                           Ft-ot fizetek vissza</a:t>
            </a:r>
            <a:endParaRPr lang="en-US" altLang="hu-HU" sz="1400"/>
          </a:p>
        </p:txBody>
      </p:sp>
      <p:sp>
        <p:nvSpPr>
          <p:cNvPr id="2253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3438525" y="2895600"/>
          <a:ext cx="333375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8" name="Egyenlet" r:id="rId7" imgW="2374900" imgH="469900" progId="Equation.3">
                  <p:embed/>
                </p:oleObj>
              </mc:Choice>
              <mc:Fallback>
                <p:oleObj name="Egyenlet" r:id="rId7" imgW="2374900" imgH="4699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8525" y="2895600"/>
                        <a:ext cx="3333750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0" name="Rectangle 14"/>
          <p:cNvSpPr>
            <a:spLocks noChangeArrowheads="1"/>
          </p:cNvSpPr>
          <p:nvPr/>
        </p:nvSpPr>
        <p:spPr bwMode="auto">
          <a:xfrm>
            <a:off x="0" y="3190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81000" y="3733800"/>
            <a:ext cx="8534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400"/>
              <a:t>Térjünk át mondjuk a tizedmásodperces kamatozásra: 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400">
                <a:solidFill>
                  <a:srgbClr val="3333CC"/>
                </a:solidFill>
              </a:rPr>
              <a:t>Ezt már jó közelítéssel így is írhatjuk:</a:t>
            </a:r>
            <a:r>
              <a:rPr lang="hu-HU" altLang="hu-HU" sz="1400"/>
              <a:t>                                                                             Ft-ot fizetek vissza</a:t>
            </a:r>
            <a:endParaRPr lang="en-US" altLang="hu-HU" sz="1400"/>
          </a:p>
        </p:txBody>
      </p:sp>
      <p:sp>
        <p:nvSpPr>
          <p:cNvPr id="22542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22543" name="Rectangle 19"/>
          <p:cNvSpPr>
            <a:spLocks noChangeArrowheads="1"/>
          </p:cNvSpPr>
          <p:nvPr/>
        </p:nvSpPr>
        <p:spPr bwMode="auto">
          <a:xfrm>
            <a:off x="0" y="3190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graphicFrame>
        <p:nvGraphicFramePr>
          <p:cNvPr id="19474" name="Object 18"/>
          <p:cNvGraphicFramePr>
            <a:graphicFrameLocks noChangeAspect="1"/>
          </p:cNvGraphicFramePr>
          <p:nvPr/>
        </p:nvGraphicFramePr>
        <p:xfrm>
          <a:off x="4249738" y="3867150"/>
          <a:ext cx="262572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9" name="Egyenlet" r:id="rId9" imgW="1854200" imgH="469900" progId="Equation.3">
                  <p:embed/>
                </p:oleObj>
              </mc:Choice>
              <mc:Fallback>
                <p:oleObj name="Egyenlet" r:id="rId9" imgW="1854200" imgH="4699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9738" y="3867150"/>
                        <a:ext cx="262572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381000" y="4705350"/>
            <a:ext cx="85344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400">
                <a:solidFill>
                  <a:srgbClr val="FF0000"/>
                </a:solidFill>
              </a:rPr>
              <a:t>Ezzel megérkeztünk </a:t>
            </a:r>
            <a:r>
              <a:rPr lang="hu-HU" altLang="hu-HU" sz="1400" b="1">
                <a:solidFill>
                  <a:srgbClr val="FF0000"/>
                </a:solidFill>
              </a:rPr>
              <a:t>e</a:t>
            </a:r>
            <a:r>
              <a:rPr lang="hu-HU" altLang="hu-HU" sz="1400">
                <a:solidFill>
                  <a:srgbClr val="FF0000"/>
                </a:solidFill>
              </a:rPr>
              <a:t>-hez !</a:t>
            </a:r>
            <a:r>
              <a:rPr lang="hu-HU" altLang="hu-HU" sz="1400"/>
              <a:t>    Könnyen belátható még, hogy ha 2 évig kell a kamatot fizetni, akkor 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hu-HU" altLang="hu-HU" sz="10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400"/>
              <a:t>végén fizetendő összeg:                                                     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hu-HU" altLang="hu-HU" sz="14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400"/>
              <a:t>Ha pedig x évig kell, akkor:                                                                   </a:t>
            </a:r>
            <a:r>
              <a:rPr lang="hu-HU" altLang="hu-HU" sz="1200" b="1">
                <a:solidFill>
                  <a:srgbClr val="FF0000"/>
                </a:solidFill>
              </a:rPr>
              <a:t>!  ITT AZ EXPONENCIÁLIS FÜGGVÉNY !</a:t>
            </a:r>
            <a:r>
              <a:rPr lang="hu-HU" altLang="hu-HU" sz="1200" b="1"/>
              <a:t>     </a:t>
            </a:r>
            <a:endParaRPr lang="en-US" altLang="hu-HU" sz="1200" b="1"/>
          </a:p>
        </p:txBody>
      </p:sp>
      <p:sp>
        <p:nvSpPr>
          <p:cNvPr id="225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graphicFrame>
        <p:nvGraphicFramePr>
          <p:cNvPr id="19477" name="Object 21"/>
          <p:cNvGraphicFramePr>
            <a:graphicFrameLocks noChangeAspect="1"/>
          </p:cNvGraphicFramePr>
          <p:nvPr/>
        </p:nvGraphicFramePr>
        <p:xfrm>
          <a:off x="2654300" y="5045075"/>
          <a:ext cx="2998788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0" name="Egyenlet" r:id="rId11" imgW="2120900" imgH="469900" progId="Equation.3">
                  <p:embed/>
                </p:oleObj>
              </mc:Choice>
              <mc:Fallback>
                <p:oleObj name="Egyenlet" r:id="rId11" imgW="2120900" imgH="4699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4300" y="5045075"/>
                        <a:ext cx="2998788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graphicFrame>
        <p:nvGraphicFramePr>
          <p:cNvPr id="19479" name="Object 23" descr="Kék merített papír"/>
          <p:cNvGraphicFramePr>
            <a:graphicFrameLocks noChangeAspect="1"/>
          </p:cNvGraphicFramePr>
          <p:nvPr/>
        </p:nvGraphicFramePr>
        <p:xfrm>
          <a:off x="2711450" y="5700713"/>
          <a:ext cx="2979738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1" name="Egyenlet" r:id="rId13" imgW="2120900" imgH="469900" progId="Equation.3">
                  <p:embed/>
                </p:oleObj>
              </mc:Choice>
              <mc:Fallback>
                <p:oleObj name="Egyenlet" r:id="rId13" imgW="2120900" imgH="469900" progId="Equation.3">
                  <p:embed/>
                  <p:pic>
                    <p:nvPicPr>
                      <p:cNvPr id="0" name="Object 23" descr="Kék merített papír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0" y="5700713"/>
                        <a:ext cx="2979738" cy="674687"/>
                      </a:xfrm>
                      <a:prstGeom prst="rect">
                        <a:avLst/>
                      </a:prstGeom>
                      <a:blipFill dpi="0" rotWithShape="1">
                        <a:blip r:embed="rId15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9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9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9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  <p:bldP spid="19466" grpId="0"/>
      <p:bldP spid="1947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dirty="0" smtClean="0"/>
              <a:t>Egy beszúrás: itt </a:t>
            </a:r>
            <a:r>
              <a:rPr lang="hu-HU" sz="2400" i="1" dirty="0" smtClean="0"/>
              <a:t>e</a:t>
            </a:r>
            <a:r>
              <a:rPr lang="hu-HU" sz="2400" i="1" baseline="30000" dirty="0" smtClean="0"/>
              <a:t>x</a:t>
            </a:r>
            <a:r>
              <a:rPr lang="hu-HU" sz="2400" dirty="0" smtClean="0"/>
              <a:t> azonnali felírása is lehetséges</a:t>
            </a:r>
            <a:endParaRPr lang="hu-H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Szövegdoboz 5"/>
              <p:cNvSpPr txBox="1"/>
              <p:nvPr/>
            </p:nvSpPr>
            <p:spPr>
              <a:xfrm>
                <a:off x="2209800" y="1600200"/>
                <a:ext cx="4109908" cy="4466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hu-HU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𝑥𝑛</m:t>
                        </m:r>
                      </m:sup>
                    </m:sSup>
                  </m:oMath>
                </a14:m>
                <a:r>
                  <a:rPr lang="hu-HU" dirty="0" smtClean="0"/>
                  <a:t>=</a:t>
                </a:r>
                <a14:m>
                  <m:oMath xmlns:m="http://schemas.openxmlformats.org/officeDocument/2006/math">
                    <m:r>
                      <a:rPr lang="hu-HU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hu-HU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𝑥𝑛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𝑥𝑛</m:t>
                        </m:r>
                      </m:sup>
                    </m:sSup>
                  </m:oMath>
                </a14:m>
                <a:r>
                  <a:rPr lang="hu-HU" dirty="0" smtClean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hu-HU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hu-HU" dirty="0" smtClean="0"/>
                  <a:t> </a:t>
                </a:r>
                <a:endParaRPr lang="hu-HU" dirty="0"/>
              </a:p>
            </p:txBody>
          </p:sp>
        </mc:Choice>
        <mc:Fallback xmlns="">
          <p:sp>
            <p:nvSpPr>
              <p:cNvPr id="6" name="Szövegdoboz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1600200"/>
                <a:ext cx="4109908" cy="446661"/>
              </a:xfrm>
              <a:prstGeom prst="rect">
                <a:avLst/>
              </a:prstGeom>
              <a:blipFill rotWithShape="0">
                <a:blip r:embed="rId2"/>
                <a:stretch>
                  <a:fillRect b="-1506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zövegdoboz 7"/>
          <p:cNvSpPr txBox="1"/>
          <p:nvPr/>
        </p:nvSpPr>
        <p:spPr>
          <a:xfrm>
            <a:off x="838200" y="1600200"/>
            <a:ext cx="106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1)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2</a:t>
            </a:r>
            <a:r>
              <a:rPr lang="hu-HU" dirty="0" smtClean="0"/>
              <a:t>) Pascal</a:t>
            </a:r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3)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4)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zövegdoboz 9"/>
              <p:cNvSpPr txBox="1"/>
              <p:nvPr/>
            </p:nvSpPr>
            <p:spPr>
              <a:xfrm>
                <a:off x="3308838" y="2662029"/>
                <a:ext cx="1628651" cy="19389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hu-HU" b="0" dirty="0" smtClean="0"/>
              </a:p>
              <a:p>
                <a:pPr marL="342900" indent="-342900" algn="ctr">
                  <a:buAutoNum type="arabicPlain"/>
                </a:pPr>
                <a:r>
                  <a:rPr lang="hu-HU" dirty="0" smtClean="0"/>
                  <a:t>1</a:t>
                </a:r>
              </a:p>
              <a:p>
                <a:pPr algn="ctr"/>
                <a:r>
                  <a:rPr lang="hu-HU" dirty="0" smtClean="0"/>
                  <a:t>1    2    1</a:t>
                </a:r>
              </a:p>
              <a:p>
                <a:pPr algn="ctr"/>
                <a:r>
                  <a:rPr lang="hu-HU" dirty="0" smtClean="0"/>
                  <a:t>1    3    </a:t>
                </a:r>
                <a:r>
                  <a:rPr lang="hu-HU" dirty="0" err="1" smtClean="0"/>
                  <a:t>3</a:t>
                </a:r>
                <a:r>
                  <a:rPr lang="hu-HU" dirty="0" smtClean="0"/>
                  <a:t>    1</a:t>
                </a:r>
              </a:p>
              <a:p>
                <a:pPr marL="342900" indent="-342900" algn="ctr">
                  <a:buAutoNum type="arabicPlain"/>
                </a:pPr>
                <a:r>
                  <a:rPr lang="hu-HU" dirty="0" smtClean="0"/>
                  <a:t>4    6    4    1</a:t>
                </a:r>
              </a:p>
              <a:p>
                <a:pPr algn="ctr"/>
                <a:r>
                  <a:rPr lang="hu-HU" dirty="0" smtClean="0"/>
                  <a:t>…….</a:t>
                </a:r>
              </a:p>
              <a:p>
                <a:pPr algn="ctr"/>
                <a:r>
                  <a:rPr lang="hu-HU" dirty="0" smtClean="0"/>
                  <a:t>   </a:t>
                </a:r>
                <a:endParaRPr lang="hu-HU" dirty="0"/>
              </a:p>
            </p:txBody>
          </p:sp>
        </mc:Choice>
        <mc:Fallback xmlns="">
          <p:sp>
            <p:nvSpPr>
              <p:cNvPr id="10" name="Szövegdoboz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8838" y="2662029"/>
                <a:ext cx="1628651" cy="1938992"/>
              </a:xfrm>
              <a:prstGeom prst="rect">
                <a:avLst/>
              </a:prstGeom>
              <a:blipFill rotWithShape="0">
                <a:blip r:embed="rId3"/>
                <a:stretch>
                  <a:fillRect l="-7865" r="-824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zövegdoboz 11"/>
              <p:cNvSpPr txBox="1"/>
              <p:nvPr/>
            </p:nvSpPr>
            <p:spPr>
              <a:xfrm>
                <a:off x="2209800" y="4724400"/>
                <a:ext cx="3867854" cy="6049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1+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1!(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−1)!</m:t>
                          </m:r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2!(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−2)!</m:t>
                          </m:r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 …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12" name="Szövegdoboz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724400"/>
                <a:ext cx="3867854" cy="60497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zövegdoboz 12"/>
          <p:cNvSpPr txBox="1"/>
          <p:nvPr/>
        </p:nvSpPr>
        <p:spPr>
          <a:xfrm>
            <a:off x="2286000" y="58674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i="1" dirty="0"/>
              <a:t>n</a:t>
            </a:r>
            <a:r>
              <a:rPr lang="hu-HU" dirty="0" smtClean="0"/>
              <a:t> -&gt; ∞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890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pPr eaLnBrk="1" hangingPunct="1"/>
            <a:r>
              <a:rPr lang="hu-HU" altLang="hu-HU" sz="2400" smtClean="0">
                <a:solidFill>
                  <a:srgbClr val="3333CC"/>
                </a:solidFill>
              </a:rPr>
              <a:t>Ez eddig szép, de kicsit nehézkes.</a:t>
            </a:r>
            <a:r>
              <a:rPr lang="hu-HU" altLang="hu-HU" sz="4000" smtClean="0"/>
              <a:t> </a:t>
            </a:r>
            <a:endParaRPr lang="en-US" altLang="hu-HU" sz="40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14400"/>
            <a:ext cx="8382000" cy="83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altLang="hu-HU" sz="1400" smtClean="0"/>
              <a:t>	</a:t>
            </a:r>
            <a:r>
              <a:rPr lang="hu-HU" altLang="hu-HU" sz="1800" b="1" smtClean="0">
                <a:solidFill>
                  <a:srgbClr val="FF0000"/>
                </a:solidFill>
              </a:rPr>
              <a:t>Általánosabb</a:t>
            </a:r>
            <a:r>
              <a:rPr lang="hu-HU" altLang="hu-HU" sz="1800" smtClean="0"/>
              <a:t> megoldást keresünk.</a:t>
            </a:r>
          </a:p>
          <a:p>
            <a:pPr eaLnBrk="1" hangingPunct="1">
              <a:buFontTx/>
              <a:buNone/>
            </a:pPr>
            <a:endParaRPr lang="hu-HU" altLang="hu-HU" sz="800" smtClean="0"/>
          </a:p>
          <a:p>
            <a:pPr eaLnBrk="1" hangingPunct="1">
              <a:buFontTx/>
              <a:buNone/>
            </a:pPr>
            <a:r>
              <a:rPr lang="hu-HU" altLang="hu-HU" sz="1600" smtClean="0"/>
              <a:t>	Olyan függvényeket keresünk, amelyek </a:t>
            </a:r>
            <a:r>
              <a:rPr lang="hu-HU" altLang="hu-HU" sz="1600" b="1" smtClean="0"/>
              <a:t>meredeksége</a:t>
            </a:r>
            <a:r>
              <a:rPr lang="hu-HU" altLang="hu-HU" sz="1600" smtClean="0"/>
              <a:t> a </a:t>
            </a:r>
            <a:r>
              <a:rPr lang="hu-HU" altLang="hu-HU" sz="1600" b="1" smtClean="0"/>
              <a:t>függvényértékkel</a:t>
            </a:r>
            <a:r>
              <a:rPr lang="hu-HU" altLang="hu-HU" sz="1600" smtClean="0"/>
              <a:t> </a:t>
            </a:r>
            <a:r>
              <a:rPr lang="hu-HU" altLang="hu-HU" sz="1600" u="sng" smtClean="0"/>
              <a:t>arányos</a:t>
            </a:r>
            <a:r>
              <a:rPr lang="hu-HU" altLang="hu-HU" sz="1600" smtClean="0"/>
              <a:t>.</a:t>
            </a:r>
            <a:endParaRPr lang="en-US" altLang="hu-HU" sz="1600" smtClean="0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V="1">
            <a:off x="1524000" y="19050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609600" y="32766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V="1">
            <a:off x="685800" y="2362200"/>
            <a:ext cx="2286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490663" y="1806575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400" i="1"/>
              <a:t>y</a:t>
            </a:r>
            <a:endParaRPr lang="en-US" altLang="hu-HU" sz="1400" i="1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798763" y="2971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400" i="1"/>
              <a:t>x</a:t>
            </a:r>
            <a:endParaRPr lang="en-US" altLang="hu-HU" sz="1400" i="1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1524000" y="3048000"/>
            <a:ext cx="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1489075" y="300355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400" i="1">
                <a:solidFill>
                  <a:srgbClr val="FF0000"/>
                </a:solidFill>
              </a:rPr>
              <a:t>b</a:t>
            </a:r>
            <a:endParaRPr lang="en-US" altLang="hu-HU" sz="1400" i="1">
              <a:solidFill>
                <a:srgbClr val="FF0000"/>
              </a:solidFill>
            </a:endParaRP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048000" y="2209800"/>
            <a:ext cx="152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600" i="1"/>
              <a:t>y = m x + b</a:t>
            </a:r>
            <a:endParaRPr lang="en-US" altLang="hu-HU" sz="1600" i="1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1905000" y="2895600"/>
            <a:ext cx="457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2362200" y="2667000"/>
            <a:ext cx="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2330450" y="2644775"/>
            <a:ext cx="381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hu-HU" sz="1200" i="1">
                <a:solidFill>
                  <a:srgbClr val="FF0000"/>
                </a:solidFill>
              </a:rPr>
              <a:t>Δ</a:t>
            </a:r>
            <a:r>
              <a:rPr lang="hu-HU" altLang="hu-HU" sz="1200" i="1">
                <a:solidFill>
                  <a:srgbClr val="FF0000"/>
                </a:solidFill>
              </a:rPr>
              <a:t>y</a:t>
            </a:r>
            <a:endParaRPr lang="el-GR" altLang="hu-HU" sz="1200" i="1">
              <a:solidFill>
                <a:srgbClr val="FF0000"/>
              </a:solidFill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1981200" y="2867025"/>
            <a:ext cx="381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hu-HU" sz="1200" i="1">
                <a:solidFill>
                  <a:srgbClr val="3333CC"/>
                </a:solidFill>
              </a:rPr>
              <a:t>Δ</a:t>
            </a:r>
            <a:r>
              <a:rPr lang="hu-HU" altLang="hu-HU" sz="1200" i="1">
                <a:solidFill>
                  <a:srgbClr val="3333CC"/>
                </a:solidFill>
              </a:rPr>
              <a:t>x</a:t>
            </a:r>
            <a:endParaRPr lang="el-GR" altLang="hu-HU" sz="1200" i="1">
              <a:solidFill>
                <a:srgbClr val="3333CC"/>
              </a:solidFill>
            </a:endParaRPr>
          </a:p>
        </p:txBody>
      </p:sp>
      <p:sp>
        <p:nvSpPr>
          <p:cNvPr id="23568" name="Text Box 17"/>
          <p:cNvSpPr txBox="1">
            <a:spLocks noChangeArrowheads="1"/>
          </p:cNvSpPr>
          <p:nvPr/>
        </p:nvSpPr>
        <p:spPr bwMode="auto">
          <a:xfrm>
            <a:off x="3429000" y="3124200"/>
            <a:ext cx="3048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600"/>
              <a:t>A lineáris függvény </a:t>
            </a:r>
            <a:r>
              <a:rPr lang="hu-HU" altLang="hu-HU" sz="1600" b="1"/>
              <a:t>nem</a:t>
            </a:r>
            <a:r>
              <a:rPr lang="hu-HU" altLang="hu-HU" sz="1600"/>
              <a:t> ilyen:</a:t>
            </a:r>
            <a:endParaRPr lang="en-US" altLang="hu-HU" sz="1600"/>
          </a:p>
        </p:txBody>
      </p:sp>
      <p:sp>
        <p:nvSpPr>
          <p:cNvPr id="23569" name="Rectangle 19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graphicFrame>
        <p:nvGraphicFramePr>
          <p:cNvPr id="23570" name="Object 18"/>
          <p:cNvGraphicFramePr>
            <a:graphicFrameLocks noChangeAspect="1"/>
          </p:cNvGraphicFramePr>
          <p:nvPr/>
        </p:nvGraphicFramePr>
        <p:xfrm>
          <a:off x="6477000" y="3030538"/>
          <a:ext cx="152400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6" name="Egyenlet" r:id="rId3" imgW="1079032" imgH="393529" progId="Equation.3">
                  <p:embed/>
                </p:oleObj>
              </mc:Choice>
              <mc:Fallback>
                <p:oleObj name="Egyenlet" r:id="rId3" imgW="1079032" imgH="393529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030538"/>
                        <a:ext cx="1524000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8" name="Freeform 20"/>
          <p:cNvSpPr>
            <a:spLocks/>
          </p:cNvSpPr>
          <p:nvPr/>
        </p:nvSpPr>
        <p:spPr bwMode="auto">
          <a:xfrm>
            <a:off x="914400" y="1965325"/>
            <a:ext cx="2133600" cy="1104900"/>
          </a:xfrm>
          <a:custGeom>
            <a:avLst/>
            <a:gdLst>
              <a:gd name="T0" fmla="*/ 0 w 1344"/>
              <a:gd name="T1" fmla="*/ 2147483646 h 696"/>
              <a:gd name="T2" fmla="*/ 2147483646 w 1344"/>
              <a:gd name="T3" fmla="*/ 2147483646 h 696"/>
              <a:gd name="T4" fmla="*/ 2147483646 w 1344"/>
              <a:gd name="T5" fmla="*/ 2147483646 h 696"/>
              <a:gd name="T6" fmla="*/ 2147483646 w 1344"/>
              <a:gd name="T7" fmla="*/ 2147483646 h 696"/>
              <a:gd name="T8" fmla="*/ 2147483646 w 1344"/>
              <a:gd name="T9" fmla="*/ 2147483646 h 696"/>
              <a:gd name="T10" fmla="*/ 2147483646 w 1344"/>
              <a:gd name="T11" fmla="*/ 2147483646 h 696"/>
              <a:gd name="T12" fmla="*/ 2147483646 w 1344"/>
              <a:gd name="T13" fmla="*/ 2147483646 h 696"/>
              <a:gd name="T14" fmla="*/ 2147483646 w 1344"/>
              <a:gd name="T15" fmla="*/ 2147483646 h 6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696"/>
              <a:gd name="T26" fmla="*/ 1344 w 1344"/>
              <a:gd name="T27" fmla="*/ 696 h 6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696">
                <a:moveTo>
                  <a:pt x="0" y="696"/>
                </a:moveTo>
                <a:cubicBezTo>
                  <a:pt x="176" y="664"/>
                  <a:pt x="352" y="632"/>
                  <a:pt x="480" y="600"/>
                </a:cubicBezTo>
                <a:cubicBezTo>
                  <a:pt x="608" y="568"/>
                  <a:pt x="688" y="544"/>
                  <a:pt x="768" y="504"/>
                </a:cubicBezTo>
                <a:cubicBezTo>
                  <a:pt x="848" y="464"/>
                  <a:pt x="912" y="416"/>
                  <a:pt x="960" y="360"/>
                </a:cubicBezTo>
                <a:cubicBezTo>
                  <a:pt x="1008" y="304"/>
                  <a:pt x="1024" y="224"/>
                  <a:pt x="1056" y="168"/>
                </a:cubicBezTo>
                <a:cubicBezTo>
                  <a:pt x="1088" y="112"/>
                  <a:pt x="1112" y="48"/>
                  <a:pt x="1152" y="24"/>
                </a:cubicBezTo>
                <a:cubicBezTo>
                  <a:pt x="1192" y="0"/>
                  <a:pt x="1264" y="8"/>
                  <a:pt x="1296" y="24"/>
                </a:cubicBezTo>
                <a:cubicBezTo>
                  <a:pt x="1328" y="40"/>
                  <a:pt x="1328" y="112"/>
                  <a:pt x="1344" y="120"/>
                </a:cubicBezTo>
              </a:path>
            </a:pathLst>
          </a:custGeom>
          <a:noFill/>
          <a:ln w="22225">
            <a:solidFill>
              <a:srgbClr val="99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2133600" y="27098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1981200" y="2438400"/>
            <a:ext cx="319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/>
              <a:t>P</a:t>
            </a:r>
            <a:endParaRPr lang="en-US" altLang="hu-HU" sz="1600"/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762000" y="4267200"/>
            <a:ext cx="7772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600"/>
              <a:t>Ha egy </a:t>
            </a:r>
            <a:r>
              <a:rPr lang="hu-HU" altLang="hu-HU" sz="1600" b="1" i="1"/>
              <a:t>f(x)</a:t>
            </a:r>
            <a:r>
              <a:rPr lang="hu-HU" altLang="hu-HU" sz="1600"/>
              <a:t> függvénynek a </a:t>
            </a:r>
            <a:r>
              <a:rPr lang="hu-HU" altLang="hu-HU" sz="1600" b="1"/>
              <a:t>P</a:t>
            </a:r>
            <a:r>
              <a:rPr lang="hu-HU" altLang="hu-HU" sz="1600"/>
              <a:t> pontban van érintő egyenese, nevezzük annak meredekségét </a:t>
            </a:r>
            <a:r>
              <a:rPr lang="hu-HU" altLang="hu-HU" sz="1600" b="1" u="sng">
                <a:solidFill>
                  <a:srgbClr val="FF0000"/>
                </a:solidFill>
              </a:rPr>
              <a:t>differenciálhányadosnak:</a:t>
            </a:r>
            <a:endParaRPr lang="en-US" altLang="hu-HU" sz="1600" b="1" u="sng">
              <a:solidFill>
                <a:srgbClr val="FF0000"/>
              </a:solidFill>
            </a:endParaRPr>
          </a:p>
        </p:txBody>
      </p:sp>
      <p:graphicFrame>
        <p:nvGraphicFramePr>
          <p:cNvPr id="22552" name="Object 24"/>
          <p:cNvGraphicFramePr>
            <a:graphicFrameLocks noGrp="1" noChangeAspect="1"/>
          </p:cNvGraphicFramePr>
          <p:nvPr>
            <p:ph sz="half" idx="2"/>
          </p:nvPr>
        </p:nvGraphicFramePr>
        <p:xfrm>
          <a:off x="3048000" y="4953000"/>
          <a:ext cx="22860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7" name="Egyenlet" r:id="rId5" imgW="1828800" imgH="393700" progId="Equation.3">
                  <p:embed/>
                </p:oleObj>
              </mc:Choice>
              <mc:Fallback>
                <p:oleObj name="Egyenlet" r:id="rId5" imgW="1828800" imgH="3937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953000"/>
                        <a:ext cx="22860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2971800" y="18288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400" b="1" i="1">
                <a:solidFill>
                  <a:srgbClr val="993300"/>
                </a:solidFill>
              </a:rPr>
              <a:t>F(x)</a:t>
            </a:r>
            <a:endParaRPr lang="en-US" altLang="hu-HU" sz="1400" b="1" i="1">
              <a:solidFill>
                <a:srgbClr val="993300"/>
              </a:solidFill>
            </a:endParaRPr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1905000" y="2895600"/>
            <a:ext cx="762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2667000" y="25146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60" name="AutoShape 32"/>
          <p:cNvSpPr>
            <a:spLocks noChangeArrowheads="1"/>
          </p:cNvSpPr>
          <p:nvPr/>
        </p:nvSpPr>
        <p:spPr bwMode="auto">
          <a:xfrm rot="-6300000">
            <a:off x="1973263" y="2794000"/>
            <a:ext cx="82550" cy="155575"/>
          </a:xfrm>
          <a:prstGeom prst="triangle">
            <a:avLst>
              <a:gd name="adj" fmla="val 50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9484" name="Szövegdoboz 27"/>
          <p:cNvSpPr txBox="1">
            <a:spLocks noChangeArrowheads="1"/>
          </p:cNvSpPr>
          <p:nvPr/>
        </p:nvSpPr>
        <p:spPr bwMode="auto">
          <a:xfrm>
            <a:off x="5638800" y="4648200"/>
            <a:ext cx="213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>
                <a:solidFill>
                  <a:srgbClr val="FF0000"/>
                </a:solidFill>
              </a:rPr>
              <a:t>Jelölései</a:t>
            </a:r>
          </a:p>
        </p:txBody>
      </p:sp>
      <p:cxnSp>
        <p:nvCxnSpPr>
          <p:cNvPr id="30" name="Egyenes összekötő nyíllal 29"/>
          <p:cNvCxnSpPr>
            <a:stCxn id="19484" idx="1"/>
          </p:cNvCxnSpPr>
          <p:nvPr/>
        </p:nvCxnSpPr>
        <p:spPr>
          <a:xfrm rot="10800000" flipV="1">
            <a:off x="4953000" y="4832350"/>
            <a:ext cx="685800" cy="1968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nyíllal 30"/>
          <p:cNvCxnSpPr/>
          <p:nvPr/>
        </p:nvCxnSpPr>
        <p:spPr>
          <a:xfrm rot="10800000" flipV="1">
            <a:off x="5334000" y="4953000"/>
            <a:ext cx="5334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7" name="Szövegdoboz 35"/>
          <p:cNvSpPr txBox="1">
            <a:spLocks noChangeArrowheads="1"/>
          </p:cNvSpPr>
          <p:nvPr/>
        </p:nvSpPr>
        <p:spPr bwMode="auto">
          <a:xfrm>
            <a:off x="838200" y="5715000"/>
            <a:ext cx="7848600" cy="646113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/>
              <a:t>Az </a:t>
            </a:r>
            <a:r>
              <a:rPr lang="hu-HU" altLang="hu-HU" sz="1800" i="1"/>
              <a:t>y’(x) </a:t>
            </a:r>
            <a:r>
              <a:rPr lang="hu-HU" altLang="hu-HU" sz="1800"/>
              <a:t>függvényt pedig nevezzük az </a:t>
            </a:r>
            <a:r>
              <a:rPr lang="hu-HU" altLang="hu-HU" sz="1800" i="1"/>
              <a:t>y(x)</a:t>
            </a:r>
            <a:r>
              <a:rPr lang="hu-HU" altLang="hu-HU" sz="1800"/>
              <a:t> függvény deriváltfüggvényének!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/>
              <a:t>                                                                                   (</a:t>
            </a:r>
            <a:r>
              <a:rPr lang="hu-HU" altLang="hu-HU" sz="1800" i="1"/>
              <a:t>származtatott fv.)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 animBg="1"/>
      <p:bldP spid="22541" grpId="0" animBg="1"/>
      <p:bldP spid="22543" grpId="0"/>
      <p:bldP spid="22544" grpId="0"/>
      <p:bldP spid="22548" grpId="0" animBg="1"/>
      <p:bldP spid="22549" grpId="0" animBg="1"/>
      <p:bldP spid="22550" grpId="0"/>
      <p:bldP spid="22551" grpId="0"/>
      <p:bldP spid="22554" grpId="0"/>
      <p:bldP spid="22555" grpId="0" animBg="1"/>
      <p:bldP spid="22555" grpId="1" animBg="1"/>
      <p:bldP spid="22556" grpId="0" animBg="1"/>
      <p:bldP spid="22556" grpId="1" animBg="1"/>
      <p:bldP spid="22560" grpId="0" animBg="1"/>
      <p:bldP spid="19484" grpId="0"/>
      <p:bldP spid="1948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églalap 53"/>
          <p:cNvSpPr/>
          <p:nvPr/>
        </p:nvSpPr>
        <p:spPr>
          <a:xfrm>
            <a:off x="0" y="2209800"/>
            <a:ext cx="1905000" cy="3276600"/>
          </a:xfrm>
          <a:prstGeom prst="rect">
            <a:avLst/>
          </a:prstGeom>
          <a:solidFill>
            <a:srgbClr val="FFFF0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47" name="Téglalap 46"/>
          <p:cNvSpPr/>
          <p:nvPr/>
        </p:nvSpPr>
        <p:spPr>
          <a:xfrm>
            <a:off x="533400" y="2895600"/>
            <a:ext cx="990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274638"/>
            <a:ext cx="9296400" cy="563562"/>
          </a:xfrm>
        </p:spPr>
        <p:txBody>
          <a:bodyPr/>
          <a:lstStyle/>
          <a:p>
            <a:pPr eaLnBrk="1" hangingPunct="1"/>
            <a:r>
              <a:rPr lang="hu-HU" altLang="hu-HU" sz="2300" smtClean="0">
                <a:solidFill>
                  <a:srgbClr val="3333CC"/>
                </a:solidFill>
              </a:rPr>
              <a:t>Sajnos még csak egyetlen függvény differenciálhányadosát ismerjük.</a:t>
            </a:r>
            <a:endParaRPr lang="en-US" altLang="hu-HU" sz="2300" smtClean="0">
              <a:solidFill>
                <a:srgbClr val="3333CC"/>
              </a:solidFill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14313" y="985838"/>
            <a:ext cx="8915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solidFill>
                  <a:srgbClr val="FF0000"/>
                </a:solidFill>
              </a:rPr>
              <a:t>De csak egy lépés, és végtelenül sok függvényét ismerni fogjuk.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>
                <a:solidFill>
                  <a:srgbClr val="FF0000"/>
                </a:solidFill>
              </a:rPr>
              <a:t>Vegyünk két tetszőleges függvényt:</a:t>
            </a:r>
            <a:endParaRPr lang="en-US" altLang="hu-HU" sz="2400">
              <a:solidFill>
                <a:srgbClr val="FF0000"/>
              </a:solidFill>
            </a:endParaRP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V="1">
            <a:off x="2743200" y="27051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1752600" y="42291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2505075" y="2552700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600" i="1"/>
              <a:t>y</a:t>
            </a:r>
            <a:endParaRPr lang="en-US" altLang="hu-HU" sz="1600" i="1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4495800" y="4191000"/>
            <a:ext cx="30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600" i="1"/>
              <a:t>x</a:t>
            </a:r>
            <a:endParaRPr lang="en-US" altLang="hu-HU" sz="1600" i="1"/>
          </a:p>
        </p:txBody>
      </p:sp>
      <p:sp>
        <p:nvSpPr>
          <p:cNvPr id="24588" name="Freeform 12"/>
          <p:cNvSpPr>
            <a:spLocks/>
          </p:cNvSpPr>
          <p:nvPr/>
        </p:nvSpPr>
        <p:spPr bwMode="auto">
          <a:xfrm>
            <a:off x="2028825" y="3276600"/>
            <a:ext cx="2743200" cy="1447800"/>
          </a:xfrm>
          <a:custGeom>
            <a:avLst/>
            <a:gdLst>
              <a:gd name="T0" fmla="*/ 0 w 1728"/>
              <a:gd name="T1" fmla="*/ 2147483646 h 912"/>
              <a:gd name="T2" fmla="*/ 2147483646 w 1728"/>
              <a:gd name="T3" fmla="*/ 2147483646 h 912"/>
              <a:gd name="T4" fmla="*/ 2147483646 w 1728"/>
              <a:gd name="T5" fmla="*/ 2147483646 h 912"/>
              <a:gd name="T6" fmla="*/ 2147483646 w 1728"/>
              <a:gd name="T7" fmla="*/ 2147483646 h 912"/>
              <a:gd name="T8" fmla="*/ 2147483646 w 1728"/>
              <a:gd name="T9" fmla="*/ 2147483646 h 912"/>
              <a:gd name="T10" fmla="*/ 2147483646 w 1728"/>
              <a:gd name="T11" fmla="*/ 2147483646 h 912"/>
              <a:gd name="T12" fmla="*/ 2147483646 w 1728"/>
              <a:gd name="T13" fmla="*/ 2147483646 h 9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28"/>
              <a:gd name="T22" fmla="*/ 0 h 912"/>
              <a:gd name="T23" fmla="*/ 1728 w 1728"/>
              <a:gd name="T24" fmla="*/ 912 h 91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28" h="912">
                <a:moveTo>
                  <a:pt x="0" y="888"/>
                </a:moveTo>
                <a:cubicBezTo>
                  <a:pt x="104" y="900"/>
                  <a:pt x="208" y="912"/>
                  <a:pt x="336" y="888"/>
                </a:cubicBezTo>
                <a:cubicBezTo>
                  <a:pt x="464" y="864"/>
                  <a:pt x="656" y="816"/>
                  <a:pt x="768" y="744"/>
                </a:cubicBezTo>
                <a:cubicBezTo>
                  <a:pt x="880" y="672"/>
                  <a:pt x="936" y="552"/>
                  <a:pt x="1008" y="456"/>
                </a:cubicBezTo>
                <a:cubicBezTo>
                  <a:pt x="1080" y="360"/>
                  <a:pt x="1120" y="240"/>
                  <a:pt x="1200" y="168"/>
                </a:cubicBezTo>
                <a:cubicBezTo>
                  <a:pt x="1280" y="96"/>
                  <a:pt x="1400" y="48"/>
                  <a:pt x="1488" y="24"/>
                </a:cubicBezTo>
                <a:cubicBezTo>
                  <a:pt x="1576" y="0"/>
                  <a:pt x="1704" y="24"/>
                  <a:pt x="1728" y="24"/>
                </a:cubicBezTo>
              </a:path>
            </a:pathLst>
          </a:custGeom>
          <a:noFill/>
          <a:ln w="95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589" name="Freeform 13"/>
          <p:cNvSpPr>
            <a:spLocks/>
          </p:cNvSpPr>
          <p:nvPr/>
        </p:nvSpPr>
        <p:spPr bwMode="auto">
          <a:xfrm>
            <a:off x="2028825" y="2997200"/>
            <a:ext cx="2743200" cy="939800"/>
          </a:xfrm>
          <a:custGeom>
            <a:avLst/>
            <a:gdLst>
              <a:gd name="T0" fmla="*/ 0 w 1728"/>
              <a:gd name="T1" fmla="*/ 2147483646 h 592"/>
              <a:gd name="T2" fmla="*/ 2147483646 w 1728"/>
              <a:gd name="T3" fmla="*/ 2147483646 h 592"/>
              <a:gd name="T4" fmla="*/ 2147483646 w 1728"/>
              <a:gd name="T5" fmla="*/ 2147483646 h 592"/>
              <a:gd name="T6" fmla="*/ 2147483646 w 1728"/>
              <a:gd name="T7" fmla="*/ 2147483646 h 592"/>
              <a:gd name="T8" fmla="*/ 2147483646 w 1728"/>
              <a:gd name="T9" fmla="*/ 2147483646 h 592"/>
              <a:gd name="T10" fmla="*/ 2147483646 w 1728"/>
              <a:gd name="T11" fmla="*/ 2147483646 h 592"/>
              <a:gd name="T12" fmla="*/ 2147483646 w 1728"/>
              <a:gd name="T13" fmla="*/ 2147483646 h 592"/>
              <a:gd name="T14" fmla="*/ 2147483646 w 1728"/>
              <a:gd name="T15" fmla="*/ 2147483646 h 59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28"/>
              <a:gd name="T25" fmla="*/ 0 h 592"/>
              <a:gd name="T26" fmla="*/ 1728 w 1728"/>
              <a:gd name="T27" fmla="*/ 592 h 59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28" h="592">
                <a:moveTo>
                  <a:pt x="0" y="8"/>
                </a:moveTo>
                <a:cubicBezTo>
                  <a:pt x="120" y="4"/>
                  <a:pt x="240" y="0"/>
                  <a:pt x="336" y="8"/>
                </a:cubicBezTo>
                <a:cubicBezTo>
                  <a:pt x="432" y="16"/>
                  <a:pt x="488" y="24"/>
                  <a:pt x="576" y="56"/>
                </a:cubicBezTo>
                <a:cubicBezTo>
                  <a:pt x="664" y="88"/>
                  <a:pt x="784" y="136"/>
                  <a:pt x="864" y="200"/>
                </a:cubicBezTo>
                <a:cubicBezTo>
                  <a:pt x="944" y="264"/>
                  <a:pt x="1000" y="384"/>
                  <a:pt x="1056" y="440"/>
                </a:cubicBezTo>
                <a:cubicBezTo>
                  <a:pt x="1112" y="496"/>
                  <a:pt x="1128" y="512"/>
                  <a:pt x="1200" y="536"/>
                </a:cubicBezTo>
                <a:cubicBezTo>
                  <a:pt x="1272" y="560"/>
                  <a:pt x="1400" y="576"/>
                  <a:pt x="1488" y="584"/>
                </a:cubicBezTo>
                <a:cubicBezTo>
                  <a:pt x="1576" y="592"/>
                  <a:pt x="1720" y="584"/>
                  <a:pt x="1728" y="584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2133600" y="26670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600" i="1">
                <a:solidFill>
                  <a:srgbClr val="FF0000"/>
                </a:solidFill>
              </a:rPr>
              <a:t>f(x)</a:t>
            </a:r>
            <a:endParaRPr lang="en-US" altLang="hu-HU" sz="1600" i="1">
              <a:solidFill>
                <a:srgbClr val="FF0000"/>
              </a:solidFill>
            </a:endParaRP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2133600" y="4343400"/>
            <a:ext cx="762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600" i="1">
                <a:solidFill>
                  <a:srgbClr val="3333CC"/>
                </a:solidFill>
              </a:rPr>
              <a:t>g(x)</a:t>
            </a:r>
            <a:endParaRPr lang="en-US" altLang="hu-HU" sz="1600" i="1">
              <a:solidFill>
                <a:srgbClr val="3333CC"/>
              </a:solidFill>
            </a:endParaRPr>
          </a:p>
        </p:txBody>
      </p:sp>
      <p:sp>
        <p:nvSpPr>
          <p:cNvPr id="24594" name="Oval 18"/>
          <p:cNvSpPr>
            <a:spLocks noChangeArrowheads="1"/>
          </p:cNvSpPr>
          <p:nvPr/>
        </p:nvSpPr>
        <p:spPr bwMode="auto">
          <a:xfrm>
            <a:off x="3171825" y="31527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24595" name="Oval 19"/>
          <p:cNvSpPr>
            <a:spLocks noChangeArrowheads="1"/>
          </p:cNvSpPr>
          <p:nvPr/>
        </p:nvSpPr>
        <p:spPr bwMode="auto">
          <a:xfrm>
            <a:off x="3171825" y="44481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3200400" y="3186113"/>
            <a:ext cx="42863" cy="26050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3155950" y="2895600"/>
            <a:ext cx="244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600" i="1"/>
              <a:t>f</a:t>
            </a:r>
            <a:endParaRPr lang="en-US" altLang="hu-HU" sz="1600" i="1"/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3162300" y="4381500"/>
            <a:ext cx="30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600" i="1"/>
              <a:t>g</a:t>
            </a:r>
            <a:endParaRPr lang="en-US" altLang="hu-HU" sz="1600" i="1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3248025" y="32004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 flipV="1">
            <a:off x="3305175" y="4343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603" name="Oval 27"/>
          <p:cNvSpPr>
            <a:spLocks noChangeArrowheads="1"/>
          </p:cNvSpPr>
          <p:nvPr/>
        </p:nvSpPr>
        <p:spPr bwMode="auto">
          <a:xfrm>
            <a:off x="3352800" y="32623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24604" name="Oval 28"/>
          <p:cNvSpPr>
            <a:spLocks noChangeArrowheads="1"/>
          </p:cNvSpPr>
          <p:nvPr/>
        </p:nvSpPr>
        <p:spPr bwMode="auto">
          <a:xfrm>
            <a:off x="3357563" y="42862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>
            <a:off x="3400425" y="33528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606" name="Line 30"/>
          <p:cNvSpPr>
            <a:spLocks noChangeShapeType="1"/>
          </p:cNvSpPr>
          <p:nvPr/>
        </p:nvSpPr>
        <p:spPr bwMode="auto">
          <a:xfrm>
            <a:off x="3019425" y="5410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>
            <a:off x="3019425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608" name="Line 32"/>
          <p:cNvSpPr>
            <a:spLocks noChangeShapeType="1"/>
          </p:cNvSpPr>
          <p:nvPr/>
        </p:nvSpPr>
        <p:spPr bwMode="auto">
          <a:xfrm flipH="1">
            <a:off x="3400425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3367088" y="5092700"/>
            <a:ext cx="60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hu-HU" sz="1400" i="1"/>
              <a:t>Δ</a:t>
            </a:r>
            <a:r>
              <a:rPr lang="hu-HU" altLang="hu-HU" sz="1600" i="1"/>
              <a:t>x</a:t>
            </a:r>
            <a:endParaRPr lang="el-GR" altLang="hu-HU" sz="1600" i="1"/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 flipH="1">
            <a:off x="3400425" y="2590800"/>
            <a:ext cx="381000" cy="68580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3038475" y="2300288"/>
            <a:ext cx="1828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600" i="1">
                <a:solidFill>
                  <a:srgbClr val="FF0000"/>
                </a:solidFill>
              </a:rPr>
              <a:t>f + </a:t>
            </a:r>
            <a:endParaRPr lang="en-US" altLang="hu-HU" sz="1600" i="1">
              <a:solidFill>
                <a:srgbClr val="FF0000"/>
              </a:solidFill>
            </a:endParaRPr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3043238" y="2305050"/>
            <a:ext cx="17573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600" i="1">
                <a:solidFill>
                  <a:srgbClr val="FF0000"/>
                </a:solidFill>
              </a:rPr>
              <a:t>f + f’ </a:t>
            </a:r>
            <a:r>
              <a:rPr lang="el-GR" altLang="hu-HU" sz="1600" i="1">
                <a:solidFill>
                  <a:srgbClr val="FF0000"/>
                </a:solidFill>
              </a:rPr>
              <a:t>Δ</a:t>
            </a:r>
            <a:r>
              <a:rPr lang="hu-HU" altLang="hu-HU" sz="1600" i="1">
                <a:solidFill>
                  <a:srgbClr val="FF0000"/>
                </a:solidFill>
              </a:rPr>
              <a:t>x</a:t>
            </a:r>
            <a:endParaRPr lang="en-US" altLang="hu-HU" sz="1600" i="1">
              <a:solidFill>
                <a:srgbClr val="FF0000"/>
              </a:solidFill>
            </a:endParaRPr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3810000" y="4953000"/>
            <a:ext cx="121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600" i="1">
                <a:solidFill>
                  <a:srgbClr val="FF0000"/>
                </a:solidFill>
              </a:rPr>
              <a:t>g + g</a:t>
            </a:r>
            <a:r>
              <a:rPr lang="hu-HU" altLang="hu-HU" sz="1600" i="1" baseline="80000">
                <a:solidFill>
                  <a:srgbClr val="FF0000"/>
                </a:solidFill>
              </a:rPr>
              <a:t>,</a:t>
            </a:r>
            <a:r>
              <a:rPr lang="el-GR" altLang="hu-HU" sz="1600" i="1">
                <a:solidFill>
                  <a:srgbClr val="FF0000"/>
                </a:solidFill>
              </a:rPr>
              <a:t>Δ</a:t>
            </a:r>
            <a:r>
              <a:rPr lang="hu-HU" altLang="hu-HU" sz="1600" i="1">
                <a:solidFill>
                  <a:srgbClr val="FF0000"/>
                </a:solidFill>
              </a:rPr>
              <a:t>x</a:t>
            </a:r>
            <a:endParaRPr lang="en-US" altLang="hu-HU" sz="1600" i="1">
              <a:solidFill>
                <a:srgbClr val="FF0000"/>
              </a:solidFill>
            </a:endParaRPr>
          </a:p>
        </p:txBody>
      </p:sp>
      <p:sp>
        <p:nvSpPr>
          <p:cNvPr id="24615" name="Line 39"/>
          <p:cNvSpPr>
            <a:spLocks noChangeShapeType="1"/>
          </p:cNvSpPr>
          <p:nvPr/>
        </p:nvSpPr>
        <p:spPr bwMode="auto">
          <a:xfrm flipH="1" flipV="1">
            <a:off x="3400425" y="4343400"/>
            <a:ext cx="609600" cy="60960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616" name="Text Box 40"/>
          <p:cNvSpPr txBox="1">
            <a:spLocks noChangeArrowheads="1"/>
          </p:cNvSpPr>
          <p:nvPr/>
        </p:nvSpPr>
        <p:spPr bwMode="auto">
          <a:xfrm>
            <a:off x="5410200" y="2133600"/>
            <a:ext cx="35052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/>
              <a:t>A két függvény szorzata:     </a:t>
            </a:r>
            <a:r>
              <a:rPr lang="hu-HU" altLang="hu-HU" sz="1800" i="1"/>
              <a:t>f g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/>
              <a:t>Mennyi ennek a differenciálhányadosa:     </a:t>
            </a:r>
            <a:r>
              <a:rPr lang="hu-HU" altLang="hu-HU" sz="1800" i="1"/>
              <a:t>(f g)</a:t>
            </a:r>
            <a:r>
              <a:rPr lang="hu-HU" altLang="hu-HU" sz="1800" i="1" baseline="80000"/>
              <a:t>,  </a:t>
            </a:r>
            <a:r>
              <a:rPr lang="hu-HU" altLang="hu-HU" sz="1800" i="1"/>
              <a:t>?</a:t>
            </a:r>
            <a:endParaRPr lang="en-US" altLang="hu-HU" sz="1800" i="1"/>
          </a:p>
        </p:txBody>
      </p:sp>
      <p:sp>
        <p:nvSpPr>
          <p:cNvPr id="2" name="Rectangle 43"/>
          <p:cNvSpPr>
            <a:spLocks noChangeArrowheads="1"/>
          </p:cNvSpPr>
          <p:nvPr/>
        </p:nvSpPr>
        <p:spPr bwMode="auto">
          <a:xfrm>
            <a:off x="0" y="2543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3" name="Rectangle 45"/>
          <p:cNvSpPr>
            <a:spLocks noChangeArrowheads="1"/>
          </p:cNvSpPr>
          <p:nvPr/>
        </p:nvSpPr>
        <p:spPr bwMode="auto">
          <a:xfrm>
            <a:off x="0" y="26336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graphicFrame>
        <p:nvGraphicFramePr>
          <p:cNvPr id="24620" name="Object 44"/>
          <p:cNvGraphicFramePr>
            <a:graphicFrameLocks noChangeAspect="1"/>
          </p:cNvGraphicFramePr>
          <p:nvPr/>
        </p:nvGraphicFramePr>
        <p:xfrm>
          <a:off x="5334000" y="3408363"/>
          <a:ext cx="3505200" cy="205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1" name="Egyenlet" r:id="rId3" imgW="2908300" imgH="1562100" progId="Equation.3">
                  <p:embed/>
                </p:oleObj>
              </mc:Choice>
              <mc:Fallback>
                <p:oleObj name="Egyenlet" r:id="rId3" imgW="2908300" imgH="156210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408363"/>
                        <a:ext cx="3505200" cy="205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-228600" y="3467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graphicFrame>
        <p:nvGraphicFramePr>
          <p:cNvPr id="24629" name="Object 53"/>
          <p:cNvGraphicFramePr>
            <a:graphicFrameLocks noChangeAspect="1"/>
          </p:cNvGraphicFramePr>
          <p:nvPr/>
        </p:nvGraphicFramePr>
        <p:xfrm>
          <a:off x="7086600" y="5113338"/>
          <a:ext cx="19050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2" name="Egyenlet" r:id="rId5" imgW="1320227" imgH="253890" progId="Equation.3">
                  <p:embed/>
                </p:oleObj>
              </mc:Choice>
              <mc:Fallback>
                <p:oleObj name="Egyenlet" r:id="rId5" imgW="1320227" imgH="25389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113338"/>
                        <a:ext cx="1905000" cy="3730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5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graphicFrame>
        <p:nvGraphicFramePr>
          <p:cNvPr id="24631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775092"/>
              </p:ext>
            </p:extLst>
          </p:nvPr>
        </p:nvGraphicFramePr>
        <p:xfrm>
          <a:off x="3048000" y="6019800"/>
          <a:ext cx="2716213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3" name="Egyenlet" r:id="rId7" imgW="1270000" imgH="228600" progId="Equation.3">
                  <p:embed/>
                </p:oleObj>
              </mc:Choice>
              <mc:Fallback>
                <p:oleObj name="Egyenlet" r:id="rId7" imgW="1270000" imgH="2286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6019800"/>
                        <a:ext cx="2716213" cy="487363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églalap 45"/>
          <p:cNvSpPr/>
          <p:nvPr/>
        </p:nvSpPr>
        <p:spPr>
          <a:xfrm>
            <a:off x="533400" y="3048000"/>
            <a:ext cx="8382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48" name="Téglalap 47"/>
          <p:cNvSpPr/>
          <p:nvPr/>
        </p:nvSpPr>
        <p:spPr>
          <a:xfrm>
            <a:off x="533400" y="2895600"/>
            <a:ext cx="8382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49" name="Téglalap 48"/>
          <p:cNvSpPr/>
          <p:nvPr/>
        </p:nvSpPr>
        <p:spPr>
          <a:xfrm>
            <a:off x="1371600" y="3048000"/>
            <a:ext cx="152400" cy="1600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20524" name="Szövegdoboz 49"/>
          <p:cNvSpPr txBox="1">
            <a:spLocks noChangeArrowheads="1"/>
          </p:cNvSpPr>
          <p:nvPr/>
        </p:nvSpPr>
        <p:spPr bwMode="auto">
          <a:xfrm>
            <a:off x="228600" y="3505200"/>
            <a:ext cx="152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i="1"/>
              <a:t>f</a:t>
            </a:r>
          </a:p>
        </p:txBody>
      </p:sp>
      <p:sp>
        <p:nvSpPr>
          <p:cNvPr id="20525" name="Szövegdoboz 50"/>
          <p:cNvSpPr txBox="1">
            <a:spLocks noChangeArrowheads="1"/>
          </p:cNvSpPr>
          <p:nvPr/>
        </p:nvSpPr>
        <p:spPr bwMode="auto">
          <a:xfrm>
            <a:off x="0" y="2819400"/>
            <a:ext cx="914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 i="1"/>
              <a:t>f’</a:t>
            </a:r>
            <a:r>
              <a:rPr lang="el-GR" altLang="hu-HU" sz="1600" i="1">
                <a:solidFill>
                  <a:srgbClr val="FF0000"/>
                </a:solidFill>
              </a:rPr>
              <a:t> </a:t>
            </a:r>
            <a:r>
              <a:rPr lang="el-GR" altLang="hu-HU" sz="1600" i="1"/>
              <a:t>Δ</a:t>
            </a:r>
            <a:r>
              <a:rPr lang="hu-HU" altLang="hu-HU" sz="1600" i="1"/>
              <a:t>x</a:t>
            </a:r>
          </a:p>
        </p:txBody>
      </p:sp>
      <p:sp>
        <p:nvSpPr>
          <p:cNvPr id="20526" name="Szövegdoboz 51"/>
          <p:cNvSpPr txBox="1">
            <a:spLocks noChangeArrowheads="1"/>
          </p:cNvSpPr>
          <p:nvPr/>
        </p:nvSpPr>
        <p:spPr bwMode="auto">
          <a:xfrm>
            <a:off x="1295400" y="4572000"/>
            <a:ext cx="685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 i="1"/>
              <a:t>g’</a:t>
            </a:r>
            <a:r>
              <a:rPr lang="el-GR" altLang="hu-HU" sz="1600" i="1">
                <a:solidFill>
                  <a:srgbClr val="FF0000"/>
                </a:solidFill>
              </a:rPr>
              <a:t> </a:t>
            </a:r>
            <a:r>
              <a:rPr lang="el-GR" altLang="hu-HU" sz="1600" i="1"/>
              <a:t>Δ</a:t>
            </a:r>
            <a:r>
              <a:rPr lang="hu-HU" altLang="hu-HU" sz="1600" i="1"/>
              <a:t>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20527" name="Szövegdoboz 52"/>
          <p:cNvSpPr txBox="1">
            <a:spLocks noChangeArrowheads="1"/>
          </p:cNvSpPr>
          <p:nvPr/>
        </p:nvSpPr>
        <p:spPr bwMode="auto">
          <a:xfrm>
            <a:off x="685800" y="45720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i="1"/>
              <a:t>g</a:t>
            </a:r>
          </a:p>
        </p:txBody>
      </p:sp>
      <p:sp>
        <p:nvSpPr>
          <p:cNvPr id="24624" name="Szövegdoboz 1"/>
          <p:cNvSpPr txBox="1">
            <a:spLocks noChangeArrowheads="1"/>
          </p:cNvSpPr>
          <p:nvPr/>
        </p:nvSpPr>
        <p:spPr bwMode="auto">
          <a:xfrm>
            <a:off x="457200" y="5715000"/>
            <a:ext cx="1214438" cy="646331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200" b="1" dirty="0" smtClean="0"/>
              <a:t>Terület Geometriai közelítés</a:t>
            </a:r>
            <a:endParaRPr lang="hu-HU" altLang="hu-HU" sz="1200" b="1" dirty="0"/>
          </a:p>
        </p:txBody>
      </p:sp>
      <p:sp>
        <p:nvSpPr>
          <p:cNvPr id="53" name="Szövegdoboz 1"/>
          <p:cNvSpPr txBox="1">
            <a:spLocks noChangeArrowheads="1"/>
          </p:cNvSpPr>
          <p:nvPr/>
        </p:nvSpPr>
        <p:spPr bwMode="auto">
          <a:xfrm>
            <a:off x="6958013" y="5740717"/>
            <a:ext cx="1214438" cy="1015663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200" b="1" dirty="0" smtClean="0"/>
              <a:t>Algebrai közelítés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2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200" b="1" dirty="0" smtClean="0"/>
              <a:t>Ki melyiket szereti</a:t>
            </a:r>
            <a:endParaRPr lang="hu-HU" altLang="hu-HU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2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2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" dur="5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5" dur="5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0" dur="50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500"/>
                                        <p:tgtEl>
                                          <p:spTgt spid="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7" dur="500"/>
                                        <p:tgtEl>
                                          <p:spTgt spid="24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500"/>
                                        <p:tgtEl>
                                          <p:spTgt spid="2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7" dur="500"/>
                                        <p:tgtEl>
                                          <p:spTgt spid="2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47" grpId="0" animBg="1"/>
      <p:bldP spid="24583" grpId="0"/>
      <p:bldP spid="24584" grpId="0" animBg="1"/>
      <p:bldP spid="24585" grpId="0" animBg="1"/>
      <p:bldP spid="24586" grpId="0"/>
      <p:bldP spid="24587" grpId="0"/>
      <p:bldP spid="24588" grpId="0" animBg="1"/>
      <p:bldP spid="24589" grpId="0" animBg="1"/>
      <p:bldP spid="24590" grpId="0"/>
      <p:bldP spid="24593" grpId="0"/>
      <p:bldP spid="24594" grpId="0" animBg="1"/>
      <p:bldP spid="24595" grpId="0" animBg="1"/>
      <p:bldP spid="24596" grpId="0" animBg="1"/>
      <p:bldP spid="24597" grpId="0"/>
      <p:bldP spid="24598" grpId="0"/>
      <p:bldP spid="24600" grpId="0" animBg="1"/>
      <p:bldP spid="24601" grpId="0" animBg="1"/>
      <p:bldP spid="24603" grpId="0" animBg="1"/>
      <p:bldP spid="24604" grpId="0" animBg="1"/>
      <p:bldP spid="24605" grpId="0" animBg="1"/>
      <p:bldP spid="24606" grpId="0" animBg="1"/>
      <p:bldP spid="24607" grpId="0" animBg="1"/>
      <p:bldP spid="24608" grpId="0" animBg="1"/>
      <p:bldP spid="24609" grpId="0"/>
      <p:bldP spid="24610" grpId="0" animBg="1"/>
      <p:bldP spid="24611" grpId="0" build="allAtOnce"/>
      <p:bldP spid="24613" grpId="0"/>
      <p:bldP spid="24614" grpId="0"/>
      <p:bldP spid="24615" grpId="0" animBg="1"/>
      <p:bldP spid="24616" grpId="0"/>
      <p:bldP spid="46" grpId="0" animBg="1"/>
      <p:bldP spid="48" grpId="0" animBg="1"/>
      <p:bldP spid="49" grpId="0" animBg="1"/>
      <p:bldP spid="20524" grpId="0"/>
      <p:bldP spid="20525" grpId="0"/>
      <p:bldP spid="2052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hu-HU" altLang="hu-HU" sz="2400" smtClean="0">
                <a:solidFill>
                  <a:srgbClr val="3333CC"/>
                </a:solidFill>
              </a:rPr>
              <a:t>Ezt a szabályt már csak alkalmaznunk kell.</a:t>
            </a:r>
            <a:endParaRPr lang="en-US" altLang="hu-HU" sz="2400" smtClean="0">
              <a:solidFill>
                <a:srgbClr val="3333CC"/>
              </a:solidFill>
            </a:endParaRPr>
          </a:p>
        </p:txBody>
      </p:sp>
      <p:graphicFrame>
        <p:nvGraphicFramePr>
          <p:cNvPr id="2765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196627"/>
              </p:ext>
            </p:extLst>
          </p:nvPr>
        </p:nvGraphicFramePr>
        <p:xfrm>
          <a:off x="3276600" y="762000"/>
          <a:ext cx="25908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2" name="Egyenlet" r:id="rId3" imgW="1270000" imgH="228600" progId="Equation.3">
                  <p:embed/>
                </p:oleObj>
              </mc:Choice>
              <mc:Fallback>
                <p:oleObj name="Egyenlet" r:id="rId3" imgW="12700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762000"/>
                        <a:ext cx="2590800" cy="466725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318125" y="45418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973138" y="1703388"/>
          <a:ext cx="2246312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3" name="Egyenlet" r:id="rId5" imgW="1587500" imgH="965200" progId="Equation.3">
                  <p:embed/>
                </p:oleObj>
              </mc:Choice>
              <mc:Fallback>
                <p:oleObj name="Egyenlet" r:id="rId5" imgW="1587500" imgH="965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138" y="1703388"/>
                        <a:ext cx="2246312" cy="140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1017588" y="3557588"/>
          <a:ext cx="5127625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4" name="Egyenlet" r:id="rId7" imgW="3505200" imgH="1447800" progId="Equation.3">
                  <p:embed/>
                </p:oleObj>
              </mc:Choice>
              <mc:Fallback>
                <p:oleObj name="Egyenlet" r:id="rId7" imgW="3505200" imgH="1447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588" y="3557588"/>
                        <a:ext cx="5127625" cy="216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914400" y="1319213"/>
            <a:ext cx="7162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/>
              <a:t>Még be kell  látnunk, hogy:</a:t>
            </a:r>
            <a:endParaRPr lang="en-US" altLang="hu-HU" sz="1800"/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3324225" y="1695450"/>
            <a:ext cx="5591175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400" i="1"/>
              <a:t>Konstans differenciálhányadosa nulla    (vízszintes iránytangense)</a:t>
            </a:r>
          </a:p>
          <a:p>
            <a:pPr eaLnBrk="1" hangingPunct="1">
              <a:spcBef>
                <a:spcPct val="65000"/>
              </a:spcBef>
              <a:buFontTx/>
              <a:buNone/>
            </a:pPr>
            <a:r>
              <a:rPr lang="hu-HU" altLang="hu-HU" sz="1400" i="1"/>
              <a:t>Konstanssal szorzott függvény differenciálhányadosa a függvény differenciálhányadosának konstans-szorosa </a:t>
            </a:r>
          </a:p>
          <a:p>
            <a:pPr eaLnBrk="1" hangingPunct="1">
              <a:spcBef>
                <a:spcPct val="55000"/>
              </a:spcBef>
              <a:buFontTx/>
              <a:buNone/>
            </a:pPr>
            <a:endParaRPr lang="hu-HU" altLang="hu-HU" sz="800" i="1"/>
          </a:p>
          <a:p>
            <a:pPr eaLnBrk="1" hangingPunct="1">
              <a:spcBef>
                <a:spcPct val="55000"/>
              </a:spcBef>
              <a:buFontTx/>
              <a:buNone/>
            </a:pPr>
            <a:r>
              <a:rPr lang="hu-HU" altLang="hu-HU" sz="1400" i="1"/>
              <a:t>A differenciálás additív</a:t>
            </a:r>
            <a:endParaRPr lang="en-US" altLang="hu-HU" sz="1400" i="1"/>
          </a:p>
        </p:txBody>
      </p:sp>
      <p:sp>
        <p:nvSpPr>
          <p:cNvPr id="256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graphicFrame>
        <p:nvGraphicFramePr>
          <p:cNvPr id="27661" name="Object 13"/>
          <p:cNvGraphicFramePr>
            <a:graphicFrameLocks noChangeAspect="1"/>
          </p:cNvGraphicFramePr>
          <p:nvPr/>
        </p:nvGraphicFramePr>
        <p:xfrm>
          <a:off x="5238750" y="2714625"/>
          <a:ext cx="3733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5" name="Egyenlet" r:id="rId9" imgW="3441700" imgH="393700" progId="Equation.3">
                  <p:embed/>
                </p:oleObj>
              </mc:Choice>
              <mc:Fallback>
                <p:oleObj name="Egyenlet" r:id="rId9" imgW="3441700" imgH="3937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0" y="2714625"/>
                        <a:ext cx="37338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990600" y="5829300"/>
            <a:ext cx="7162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hu-HU" altLang="hu-HU" sz="1800">
                <a:solidFill>
                  <a:srgbClr val="CC3300"/>
                </a:solidFill>
              </a:rPr>
              <a:t>és máris egy egész </a:t>
            </a:r>
            <a:r>
              <a:rPr lang="hu-HU" altLang="hu-HU" sz="1800" b="1">
                <a:solidFill>
                  <a:srgbClr val="CC3300"/>
                </a:solidFill>
              </a:rPr>
              <a:t>függvénycsalád</a:t>
            </a:r>
            <a:r>
              <a:rPr lang="hu-HU" altLang="hu-HU" sz="1800">
                <a:solidFill>
                  <a:srgbClr val="CC3300"/>
                </a:solidFill>
              </a:rPr>
              <a:t> – </a:t>
            </a:r>
            <a:r>
              <a:rPr lang="hu-HU" altLang="hu-HU" sz="1800" b="1" i="1">
                <a:solidFill>
                  <a:srgbClr val="CC3300"/>
                </a:solidFill>
              </a:rPr>
              <a:t>végtelenül sok</a:t>
            </a:r>
            <a:r>
              <a:rPr lang="hu-HU" altLang="hu-HU" sz="1800" i="1">
                <a:solidFill>
                  <a:srgbClr val="CC3300"/>
                </a:solidFill>
              </a:rPr>
              <a:t> függvény</a:t>
            </a:r>
            <a:r>
              <a:rPr lang="hu-HU" altLang="hu-HU" sz="1800">
                <a:solidFill>
                  <a:srgbClr val="CC3300"/>
                </a:solidFill>
              </a:rPr>
              <a:t> – 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hu-HU" altLang="hu-HU" sz="1800">
                <a:solidFill>
                  <a:srgbClr val="CC3300"/>
                </a:solidFill>
              </a:rPr>
              <a:t>differenciálhányadosát ismerjük</a:t>
            </a:r>
            <a:endParaRPr lang="en-US" altLang="hu-HU" sz="1800">
              <a:solidFill>
                <a:srgbClr val="CC3300"/>
              </a:solidFill>
            </a:endParaRP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914400" y="3276600"/>
            <a:ext cx="259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>
                <a:solidFill>
                  <a:srgbClr val="FF0000"/>
                </a:solidFill>
              </a:rPr>
              <a:t>Ezek után:</a:t>
            </a:r>
            <a:endParaRPr lang="en-US" altLang="hu-HU" sz="1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/>
      <p:bldP spid="27659" grpId="0"/>
      <p:bldP spid="27660" grpId="0"/>
      <p:bldP spid="27663" grpId="0"/>
      <p:bldP spid="2766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" y="274638"/>
            <a:ext cx="9144000" cy="639762"/>
          </a:xfrm>
        </p:spPr>
        <p:txBody>
          <a:bodyPr/>
          <a:lstStyle/>
          <a:p>
            <a:pPr eaLnBrk="1" hangingPunct="1"/>
            <a:r>
              <a:rPr lang="hu-HU" altLang="hu-HU" sz="2400" smtClean="0">
                <a:solidFill>
                  <a:srgbClr val="3333CC"/>
                </a:solidFill>
              </a:rPr>
              <a:t>Írjuk fel hát életünk első </a:t>
            </a:r>
            <a:r>
              <a:rPr lang="hu-HU" altLang="hu-HU" sz="2000" smtClean="0">
                <a:solidFill>
                  <a:schemeClr val="tx1"/>
                </a:solidFill>
              </a:rPr>
              <a:t>(talán nem utolsó)</a:t>
            </a:r>
            <a:r>
              <a:rPr lang="hu-HU" altLang="hu-HU" sz="2400" smtClean="0">
                <a:solidFill>
                  <a:srgbClr val="3333CC"/>
                </a:solidFill>
              </a:rPr>
              <a:t> differenciálegyenletét!</a:t>
            </a:r>
            <a:endParaRPr lang="en-US" altLang="hu-HU" sz="2400" smtClean="0">
              <a:solidFill>
                <a:srgbClr val="3333CC"/>
              </a:solidFill>
            </a:endParaRP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1219200" y="2043113"/>
          <a:ext cx="62484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7" name="Egyenlet" r:id="rId3" imgW="2921000" imgH="241300" progId="Equation.3">
                  <p:embed/>
                </p:oleObj>
              </mc:Choice>
              <mc:Fallback>
                <p:oleObj name="Egyenlet" r:id="rId3" imgW="29210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043113"/>
                        <a:ext cx="62484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1247775" y="2838450"/>
          <a:ext cx="6478588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8" name="Egyenlet" r:id="rId5" imgW="3124200" imgH="241300" progId="Equation.3">
                  <p:embed/>
                </p:oleObj>
              </mc:Choice>
              <mc:Fallback>
                <p:oleObj name="Egyenlet" r:id="rId5" imgW="3124200" imgH="241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7775" y="2838450"/>
                        <a:ext cx="6478588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304800" y="990600"/>
            <a:ext cx="84582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hu-HU" altLang="hu-HU" sz="1600"/>
              <a:t>Az </a:t>
            </a:r>
            <a:r>
              <a:rPr lang="hu-HU" altLang="hu-HU" sz="1600" i="1"/>
              <a:t>y</a:t>
            </a:r>
            <a:r>
              <a:rPr lang="hu-HU" altLang="hu-HU" sz="1600"/>
              <a:t> mennyiség változásának sebessége legyen egyenlő az </a:t>
            </a:r>
            <a:r>
              <a:rPr lang="hu-HU" altLang="hu-HU" sz="1600" i="1"/>
              <a:t>y</a:t>
            </a:r>
            <a:r>
              <a:rPr lang="hu-HU" altLang="hu-HU" sz="1600"/>
              <a:t> mennyiség nagyságával: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hu-HU" altLang="hu-HU" sz="1600"/>
              <a:t>                                                             </a:t>
            </a:r>
            <a:r>
              <a:rPr lang="hu-HU" altLang="hu-HU" sz="1800" b="1" i="1"/>
              <a:t>y</a:t>
            </a:r>
            <a:r>
              <a:rPr lang="hu-HU" altLang="hu-HU" sz="1800" b="1" i="1" baseline="80000"/>
              <a:t>,</a:t>
            </a:r>
            <a:r>
              <a:rPr lang="hu-HU" altLang="hu-HU" sz="1800" b="1" i="1"/>
              <a:t> = y</a:t>
            </a:r>
            <a:endParaRPr lang="en-US" altLang="hu-HU" sz="1800" b="1" i="1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838200" y="1714500"/>
            <a:ext cx="7772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600" b="1">
                <a:solidFill>
                  <a:srgbClr val="FF0000"/>
                </a:solidFill>
              </a:rPr>
              <a:t>Keressük</a:t>
            </a:r>
            <a:r>
              <a:rPr lang="hu-HU" altLang="hu-HU" sz="1600"/>
              <a:t> </a:t>
            </a:r>
            <a:r>
              <a:rPr lang="hu-HU" altLang="hu-HU" sz="1600" b="1" i="1"/>
              <a:t>y</a:t>
            </a:r>
            <a:r>
              <a:rPr lang="hu-HU" altLang="hu-HU" sz="1600"/>
              <a:t>-t, mint ismert viselkedésű függvények súlyozott összegét:</a:t>
            </a:r>
            <a:endParaRPr lang="en-US" altLang="hu-HU" sz="1600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914400" y="2581275"/>
            <a:ext cx="7696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600"/>
              <a:t>Ennek a végtelen összegnek a differenciálhányadosát már ismerjük:</a:t>
            </a:r>
            <a:endParaRPr lang="en-US" altLang="hu-HU" sz="1600"/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85800" y="3305175"/>
            <a:ext cx="800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600">
                <a:solidFill>
                  <a:srgbClr val="FF0000"/>
                </a:solidFill>
              </a:rPr>
              <a:t>A jobb oldalak egyenlők, ha </a:t>
            </a:r>
            <a:r>
              <a:rPr lang="hu-HU" altLang="hu-HU" sz="1600" b="1" i="1">
                <a:solidFill>
                  <a:srgbClr val="FF0000"/>
                </a:solidFill>
              </a:rPr>
              <a:t>x</a:t>
            </a:r>
            <a:r>
              <a:rPr lang="hu-HU" altLang="hu-HU" sz="1600">
                <a:solidFill>
                  <a:srgbClr val="FF0000"/>
                </a:solidFill>
              </a:rPr>
              <a:t> </a:t>
            </a:r>
            <a:r>
              <a:rPr lang="hu-HU" altLang="hu-HU" sz="1600" u="sng">
                <a:solidFill>
                  <a:srgbClr val="FF0000"/>
                </a:solidFill>
              </a:rPr>
              <a:t>minden</a:t>
            </a:r>
            <a:r>
              <a:rPr lang="hu-HU" altLang="hu-HU" sz="1600">
                <a:solidFill>
                  <a:srgbClr val="FF0000"/>
                </a:solidFill>
              </a:rPr>
              <a:t> hatványának együtthatói egyenlők</a:t>
            </a:r>
            <a:r>
              <a:rPr lang="hu-HU" altLang="hu-HU" sz="1800">
                <a:solidFill>
                  <a:srgbClr val="FF0000"/>
                </a:solidFill>
              </a:rPr>
              <a:t>:</a:t>
            </a:r>
            <a:endParaRPr lang="en-US" altLang="hu-HU" sz="1800">
              <a:solidFill>
                <a:srgbClr val="FF0000"/>
              </a:solidFill>
            </a:endParaRPr>
          </a:p>
        </p:txBody>
      </p:sp>
      <p:sp>
        <p:nvSpPr>
          <p:cNvPr id="26635" name="Rectangle 13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graphicFrame>
        <p:nvGraphicFramePr>
          <p:cNvPr id="29708" name="Object 12"/>
          <p:cNvGraphicFramePr>
            <a:graphicFrameLocks noChangeAspect="1"/>
          </p:cNvGraphicFramePr>
          <p:nvPr/>
        </p:nvGraphicFramePr>
        <p:xfrm>
          <a:off x="1366838" y="3648075"/>
          <a:ext cx="648176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9" name="Egyenlet" r:id="rId7" imgW="3098800" imgH="228600" progId="Equation.3">
                  <p:embed/>
                </p:oleObj>
              </mc:Choice>
              <mc:Fallback>
                <p:oleObj name="Egyenlet" r:id="rId7" imgW="309880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3648075"/>
                        <a:ext cx="6481762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609600" y="4114800"/>
            <a:ext cx="79248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600" b="1"/>
              <a:t>Vegyük észre, hogy </a:t>
            </a:r>
            <a:r>
              <a:rPr lang="hu-HU" altLang="hu-HU" sz="1600" b="1" i="1">
                <a:solidFill>
                  <a:srgbClr val="FF0000"/>
                </a:solidFill>
              </a:rPr>
              <a:t>c</a:t>
            </a:r>
            <a:r>
              <a:rPr lang="hu-HU" altLang="hu-HU" sz="1600" b="1" i="1" baseline="-25000">
                <a:solidFill>
                  <a:srgbClr val="FF0000"/>
                </a:solidFill>
              </a:rPr>
              <a:t>0</a:t>
            </a:r>
            <a:r>
              <a:rPr lang="hu-HU" altLang="hu-HU" sz="1600" b="1" i="1">
                <a:solidFill>
                  <a:srgbClr val="FF0000"/>
                </a:solidFill>
              </a:rPr>
              <a:t> </a:t>
            </a:r>
            <a:r>
              <a:rPr lang="hu-HU" altLang="hu-HU" sz="1600" b="1"/>
              <a:t>értékét </a:t>
            </a:r>
            <a:r>
              <a:rPr lang="hu-HU" altLang="hu-HU" sz="1600" b="1">
                <a:solidFill>
                  <a:srgbClr val="FF0000"/>
                </a:solidFill>
              </a:rPr>
              <a:t>szabadon választhatjuk</a:t>
            </a:r>
            <a:r>
              <a:rPr lang="hu-HU" altLang="hu-HU" sz="1600" b="1"/>
              <a:t> ! Ám ha megadjuk </a:t>
            </a:r>
            <a:r>
              <a:rPr lang="hu-HU" altLang="hu-HU" sz="1600" b="1" i="1"/>
              <a:t>y</a:t>
            </a:r>
            <a:r>
              <a:rPr lang="hu-HU" altLang="hu-HU" sz="1600" b="1"/>
              <a:t> értékét az </a:t>
            </a:r>
            <a:r>
              <a:rPr lang="hu-HU" altLang="hu-HU" sz="1600" b="1" i="1"/>
              <a:t>x</a:t>
            </a:r>
            <a:r>
              <a:rPr lang="hu-HU" altLang="hu-HU" sz="1600" b="1"/>
              <a:t>=0 pontban, akkor ez a szabadság megszűnik.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600" b="1"/>
              <a:t>A differenciálegyenleteknek általában </a:t>
            </a:r>
            <a:r>
              <a:rPr lang="hu-HU" altLang="hu-HU" sz="1600" b="1">
                <a:solidFill>
                  <a:srgbClr val="3333CC"/>
                </a:solidFill>
              </a:rPr>
              <a:t>végtelen sok</a:t>
            </a:r>
            <a:r>
              <a:rPr lang="hu-HU" altLang="hu-HU" sz="1600" b="1"/>
              <a:t>, de HASONLÓ </a:t>
            </a:r>
            <a:r>
              <a:rPr lang="hu-HU" altLang="hu-HU" sz="1600" b="1">
                <a:solidFill>
                  <a:srgbClr val="3333CC"/>
                </a:solidFill>
              </a:rPr>
              <a:t>megoldása van</a:t>
            </a:r>
            <a:r>
              <a:rPr lang="hu-HU" altLang="hu-HU" sz="1600" b="1"/>
              <a:t>. Az úgynevezett </a:t>
            </a:r>
            <a:r>
              <a:rPr lang="hu-HU" altLang="hu-HU" sz="1600" b="1">
                <a:solidFill>
                  <a:srgbClr val="FF0000"/>
                </a:solidFill>
              </a:rPr>
              <a:t>kezdeti feltételek</a:t>
            </a:r>
            <a:r>
              <a:rPr lang="hu-HU" altLang="hu-HU" sz="1600" b="1"/>
              <a:t> megadásával választunk ki ezekből </a:t>
            </a:r>
            <a:r>
              <a:rPr lang="hu-HU" altLang="hu-HU" sz="1600" b="1">
                <a:solidFill>
                  <a:srgbClr val="FF0000"/>
                </a:solidFill>
              </a:rPr>
              <a:t>egyet</a:t>
            </a:r>
            <a:r>
              <a:rPr lang="hu-HU" altLang="hu-HU" sz="1600" b="1"/>
              <a:t>.</a:t>
            </a:r>
            <a:endParaRPr lang="en-US" altLang="hu-HU" sz="1600" b="1"/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619125" y="5410200"/>
            <a:ext cx="48006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600"/>
              <a:t>Legyen most </a:t>
            </a:r>
            <a:r>
              <a:rPr lang="hu-HU" altLang="hu-HU" sz="1600" b="1" i="1"/>
              <a:t>c</a:t>
            </a:r>
            <a:r>
              <a:rPr lang="hu-HU" altLang="hu-HU" sz="1600" b="1" i="1" baseline="-25000"/>
              <a:t>0</a:t>
            </a:r>
            <a:r>
              <a:rPr lang="hu-HU" altLang="hu-HU" sz="1600"/>
              <a:t> = 1  !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600"/>
              <a:t>Ezzel:</a:t>
            </a:r>
            <a:endParaRPr lang="en-US" altLang="hu-HU" sz="1600"/>
          </a:p>
        </p:txBody>
      </p:sp>
      <p:graphicFrame>
        <p:nvGraphicFramePr>
          <p:cNvPr id="29712" name="Object 16"/>
          <p:cNvGraphicFramePr>
            <a:graphicFrameLocks noGrp="1" noChangeAspect="1"/>
          </p:cNvGraphicFramePr>
          <p:nvPr>
            <p:ph idx="1"/>
          </p:nvPr>
        </p:nvGraphicFramePr>
        <p:xfrm>
          <a:off x="2895600" y="5410200"/>
          <a:ext cx="5715000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0" name="Egyenlet" r:id="rId9" imgW="2654300" imgH="508000" progId="Equation.3">
                  <p:embed/>
                </p:oleObj>
              </mc:Choice>
              <mc:Fallback>
                <p:oleObj name="Egyenlet" r:id="rId9" imgW="2654300" imgH="5080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410200"/>
                        <a:ext cx="5715000" cy="10937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2286000" y="2514600"/>
            <a:ext cx="38100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2819400" y="2438400"/>
            <a:ext cx="609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3733800" y="2438400"/>
            <a:ext cx="7620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9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9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/>
      <p:bldP spid="29705" grpId="0"/>
      <p:bldP spid="29706" grpId="0"/>
      <p:bldP spid="29707" grpId="0"/>
      <p:bldP spid="29711" grpId="0"/>
      <p:bldP spid="29714" grpId="0" animBg="1"/>
      <p:bldP spid="29715" grpId="0" animBg="1"/>
      <p:bldP spid="2971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title" sz="quarter"/>
          </p:nvPr>
        </p:nvSpPr>
        <p:spPr>
          <a:xfrm>
            <a:off x="223838" y="274638"/>
            <a:ext cx="8534400" cy="792162"/>
          </a:xfrm>
        </p:spPr>
        <p:txBody>
          <a:bodyPr/>
          <a:lstStyle/>
          <a:p>
            <a:pPr algn="l" eaLnBrk="1" hangingPunct="1"/>
            <a:r>
              <a:rPr lang="hu-HU" altLang="hu-HU" sz="2400" smtClean="0">
                <a:solidFill>
                  <a:srgbClr val="3333CC"/>
                </a:solidFill>
              </a:rPr>
              <a:t>Megvan tehát a megoldás:</a:t>
            </a:r>
            <a:endParaRPr lang="en-US" altLang="hu-HU" sz="2400" smtClean="0">
              <a:solidFill>
                <a:srgbClr val="3333CC"/>
              </a:solidFill>
            </a:endParaRPr>
          </a:p>
        </p:txBody>
      </p:sp>
      <p:graphicFrame>
        <p:nvGraphicFramePr>
          <p:cNvPr id="31748" name="Object 4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38648155"/>
              </p:ext>
            </p:extLst>
          </p:nvPr>
        </p:nvGraphicFramePr>
        <p:xfrm>
          <a:off x="3733800" y="1159034"/>
          <a:ext cx="4267200" cy="168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1" name="Equation" r:id="rId3" imgW="2514600" imgH="990600" progId="Equation.3">
                  <p:embed/>
                </p:oleObj>
              </mc:Choice>
              <mc:Fallback>
                <p:oleObj name="Equation" r:id="rId3" imgW="2514600" imgH="990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159034"/>
                        <a:ext cx="4267200" cy="168116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4" name="Object 1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257675" y="419100"/>
          <a:ext cx="480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2" name="Egyenlet" r:id="rId5" imgW="2413000" imgH="241300" progId="Equation.3">
                  <p:embed/>
                </p:oleObj>
              </mc:Choice>
              <mc:Fallback>
                <p:oleObj name="Egyenlet" r:id="rId5" imgW="2413000" imgH="241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675" y="419100"/>
                        <a:ext cx="4800600" cy="4794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8" name="Object 2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990600" y="4438650"/>
          <a:ext cx="10668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3" name="Egyenlet" r:id="rId7" imgW="571252" imgH="228501" progId="Equation.3">
                  <p:embed/>
                </p:oleObj>
              </mc:Choice>
              <mc:Fallback>
                <p:oleObj name="Egyenlet" r:id="rId7" imgW="571252" imgH="228501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438650"/>
                        <a:ext cx="1066800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228600" y="1190625"/>
            <a:ext cx="800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/>
              <a:t>Némi számolással kiderül, hogy:    </a:t>
            </a:r>
            <a:endParaRPr lang="en-US" altLang="hu-HU" sz="1800"/>
          </a:p>
        </p:txBody>
      </p:sp>
      <p:sp>
        <p:nvSpPr>
          <p:cNvPr id="27655" name="Text Box 12"/>
          <p:cNvSpPr txBox="1">
            <a:spLocks noChangeArrowheads="1"/>
          </p:cNvSpPr>
          <p:nvPr/>
        </p:nvSpPr>
        <p:spPr bwMode="auto">
          <a:xfrm>
            <a:off x="533400" y="5943600"/>
            <a:ext cx="800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/>
              <a:t>.                            </a:t>
            </a:r>
            <a:endParaRPr lang="en-US" altLang="hu-HU" sz="1800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228600" y="3581400"/>
            <a:ext cx="89154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 b="1">
                <a:solidFill>
                  <a:srgbClr val="FF0000"/>
                </a:solidFill>
              </a:rPr>
              <a:t>Az arányosság azonban általánosabb az egyenlőségnél</a:t>
            </a:r>
            <a:r>
              <a:rPr lang="hu-HU" altLang="hu-HU" sz="1800" b="1"/>
              <a:t>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/>
              <a:t>Legyen az </a:t>
            </a:r>
            <a:r>
              <a:rPr lang="hu-HU" altLang="hu-HU" sz="1800" i="1"/>
              <a:t>y</a:t>
            </a:r>
            <a:r>
              <a:rPr lang="hu-HU" altLang="hu-HU" sz="1800"/>
              <a:t> változásának sebessége </a:t>
            </a:r>
            <a:r>
              <a:rPr lang="hu-HU" altLang="hu-HU" sz="1800" b="1" i="1"/>
              <a:t>arányos</a:t>
            </a:r>
            <a:r>
              <a:rPr lang="hu-HU" altLang="hu-HU" sz="1800"/>
              <a:t> az </a:t>
            </a:r>
            <a:r>
              <a:rPr lang="hu-HU" altLang="hu-HU" sz="1800" i="1"/>
              <a:t>y</a:t>
            </a:r>
            <a:r>
              <a:rPr lang="hu-HU" altLang="hu-HU" sz="1800"/>
              <a:t> mennyiség nagyságával:</a:t>
            </a:r>
            <a:endParaRPr lang="en-US" altLang="hu-HU" sz="1800"/>
          </a:p>
        </p:txBody>
      </p:sp>
      <p:sp>
        <p:nvSpPr>
          <p:cNvPr id="27657" name="Rectangle 1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graphicFrame>
        <p:nvGraphicFramePr>
          <p:cNvPr id="31760" name="Object 16"/>
          <p:cNvGraphicFramePr>
            <a:graphicFrameLocks noChangeAspect="1"/>
          </p:cNvGraphicFramePr>
          <p:nvPr/>
        </p:nvGraphicFramePr>
        <p:xfrm>
          <a:off x="1252538" y="2957513"/>
          <a:ext cx="957262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4" name="Egyenlet" r:id="rId9" imgW="457200" imgH="228600" progId="Equation.3">
                  <p:embed/>
                </p:oleObj>
              </mc:Choice>
              <mc:Fallback>
                <p:oleObj name="Egyenlet" r:id="rId9" imgW="457200" imgH="228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2538" y="2957513"/>
                        <a:ext cx="957262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414338" y="4495800"/>
            <a:ext cx="8458200" cy="366713"/>
          </a:xfrm>
          <a:prstGeom prst="rect">
            <a:avLst/>
          </a:prstGeom>
          <a:solidFill>
            <a:srgbClr val="FFFF00">
              <a:alpha val="3215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/>
              <a:t>Az                         differenciálegyenlet megoldása:     </a:t>
            </a:r>
            <a:endParaRPr lang="en-US" altLang="hu-HU" sz="1800"/>
          </a:p>
        </p:txBody>
      </p:sp>
      <p:sp>
        <p:nvSpPr>
          <p:cNvPr id="2766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graphicFrame>
        <p:nvGraphicFramePr>
          <p:cNvPr id="31763" name="Object 19"/>
          <p:cNvGraphicFramePr>
            <a:graphicFrameLocks noChangeAspect="1"/>
          </p:cNvGraphicFramePr>
          <p:nvPr/>
        </p:nvGraphicFramePr>
        <p:xfrm>
          <a:off x="5867400" y="4410075"/>
          <a:ext cx="16764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5" name="Egyenlet" r:id="rId11" imgW="800100" imgH="228600" progId="Equation.3">
                  <p:embed/>
                </p:oleObj>
              </mc:Choice>
              <mc:Fallback>
                <p:oleObj name="Egyenlet" r:id="rId11" imgW="800100" imgH="2286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410075"/>
                        <a:ext cx="16764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228600" y="3030538"/>
            <a:ext cx="8001000" cy="366712"/>
          </a:xfrm>
          <a:prstGeom prst="rect">
            <a:avLst/>
          </a:prstGeom>
          <a:solidFill>
            <a:srgbClr val="FFFF00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/>
              <a:t>Tehát az                    differenciálegyenlet általános megoldása :  </a:t>
            </a:r>
            <a:endParaRPr lang="en-US" altLang="hu-HU" sz="1800"/>
          </a:p>
        </p:txBody>
      </p:sp>
      <p:graphicFrame>
        <p:nvGraphicFramePr>
          <p:cNvPr id="31770" name="Object 26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6761163" y="2971800"/>
          <a:ext cx="1544637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6" name="Egyenlet" r:id="rId13" imgW="736600" imgH="228600" progId="Equation.3">
                  <p:embed/>
                </p:oleObj>
              </mc:Choice>
              <mc:Fallback>
                <p:oleObj name="Egyenlet" r:id="rId13" imgW="736600" imgH="2286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1163" y="2971800"/>
                        <a:ext cx="1544637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73" name="Object 29"/>
          <p:cNvGraphicFramePr>
            <a:graphicFrameLocks noChangeAspect="1"/>
          </p:cNvGraphicFramePr>
          <p:nvPr/>
        </p:nvGraphicFramePr>
        <p:xfrm>
          <a:off x="144463" y="5075238"/>
          <a:ext cx="8883650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7" name="Equation" r:id="rId15" imgW="4673600" imgH="241300" progId="Equation.3">
                  <p:embed/>
                </p:oleObj>
              </mc:Choice>
              <mc:Fallback>
                <p:oleObj name="Equation" r:id="rId15" imgW="4673600" imgH="2413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3" y="5075238"/>
                        <a:ext cx="8883650" cy="4587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9" name="Szövegdoboz 17"/>
          <p:cNvSpPr txBox="1">
            <a:spLocks noChangeArrowheads="1"/>
          </p:cNvSpPr>
          <p:nvPr/>
        </p:nvSpPr>
        <p:spPr bwMode="auto">
          <a:xfrm>
            <a:off x="7010400" y="12192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b="1">
                <a:solidFill>
                  <a:srgbClr val="FF0000"/>
                </a:solidFill>
              </a:rPr>
              <a:t>! ! ! </a:t>
            </a:r>
          </a:p>
        </p:txBody>
      </p:sp>
      <p:sp>
        <p:nvSpPr>
          <p:cNvPr id="27666" name="Szövegdoboz 1"/>
          <p:cNvSpPr txBox="1">
            <a:spLocks noChangeArrowheads="1"/>
          </p:cNvSpPr>
          <p:nvPr/>
        </p:nvSpPr>
        <p:spPr bwMode="auto">
          <a:xfrm>
            <a:off x="8001000" y="2557403"/>
            <a:ext cx="1143000" cy="246221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000" b="1" dirty="0" smtClean="0"/>
              <a:t>Ld. Pascal dia</a:t>
            </a:r>
            <a:endParaRPr lang="hu-HU" altLang="hu-HU" sz="1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/>
      <p:bldP spid="31758" grpId="0"/>
      <p:bldP spid="31762" grpId="0" animBg="1"/>
      <p:bldP spid="31765" grpId="0" animBg="1"/>
      <p:bldP spid="235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hu-HU" sz="2800" dirty="0" smtClean="0"/>
              <a:t>Mi a </a:t>
            </a:r>
            <a:r>
              <a:rPr lang="hu-HU" sz="2800" dirty="0" smtClean="0"/>
              <a:t>függvény </a:t>
            </a:r>
            <a:r>
              <a:rPr lang="hu-HU" sz="2800" dirty="0" smtClean="0"/>
              <a:t>(Sulinet, 9. oszt</a:t>
            </a:r>
            <a:r>
              <a:rPr lang="hu-HU" sz="2800" dirty="0" smtClean="0"/>
              <a:t>.)?</a:t>
            </a:r>
            <a:br>
              <a:rPr lang="hu-HU" sz="2800" dirty="0" smtClean="0"/>
            </a:br>
            <a:r>
              <a:rPr lang="hu-HU" sz="2400" dirty="0" smtClean="0"/>
              <a:t>Lehet, hogy ez pontos, de sokaknak emészthetetlen.</a:t>
            </a:r>
            <a:br>
              <a:rPr lang="hu-HU" sz="2400" dirty="0" smtClean="0"/>
            </a:br>
            <a:r>
              <a:rPr lang="hu-HU" sz="2400" dirty="0" smtClean="0"/>
              <a:t>Nem lehetne gyakorlati példák </a:t>
            </a:r>
            <a:r>
              <a:rPr lang="hu-HU" sz="2400" b="1" dirty="0" smtClean="0"/>
              <a:t>után</a:t>
            </a:r>
            <a:r>
              <a:rPr lang="hu-HU" sz="2400" dirty="0" smtClean="0"/>
              <a:t> általánosítani?</a:t>
            </a:r>
            <a:r>
              <a:rPr lang="hu-HU" sz="2400" dirty="0" smtClean="0"/>
              <a:t/>
            </a:r>
            <a:br>
              <a:rPr lang="hu-HU" sz="2400" dirty="0" smtClean="0"/>
            </a:br>
            <a:endParaRPr lang="hu-HU" sz="2400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5981" y="1336040"/>
            <a:ext cx="6219607" cy="483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94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457200" y="1371600"/>
          <a:ext cx="790575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6" name="Egyenlet" r:id="rId3" imgW="3695700" imgH="241300" progId="Equation.3">
                  <p:embed/>
                </p:oleObj>
              </mc:Choice>
              <mc:Fallback>
                <p:oleObj name="Egyenlet" r:id="rId3" imgW="36957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790575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533400" y="1981200"/>
          <a:ext cx="6478588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7" name="Egyenlet" r:id="rId5" imgW="3124200" imgH="241300" progId="Equation.3">
                  <p:embed/>
                </p:oleObj>
              </mc:Choice>
              <mc:Fallback>
                <p:oleObj name="Egyenlet" r:id="rId5" imgW="3124200" imgH="241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81200"/>
                        <a:ext cx="6478588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Rectangle 11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graphicFrame>
        <p:nvGraphicFramePr>
          <p:cNvPr id="38924" name="Object 12"/>
          <p:cNvGraphicFramePr>
            <a:graphicFrameLocks noChangeAspect="1"/>
          </p:cNvGraphicFramePr>
          <p:nvPr/>
        </p:nvGraphicFramePr>
        <p:xfrm>
          <a:off x="533400" y="2743200"/>
          <a:ext cx="7146925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8" name="Egyenlet" r:id="rId7" imgW="3416300" imgH="635000" progId="Equation.3">
                  <p:embed/>
                </p:oleObj>
              </mc:Choice>
              <mc:Fallback>
                <p:oleObj name="Egyenlet" r:id="rId7" imgW="3416300" imgH="6350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743200"/>
                        <a:ext cx="7146925" cy="1239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0" name="Rectangle 3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hu-HU" altLang="hu-HU" sz="2800" dirty="0" smtClean="0">
                <a:solidFill>
                  <a:srgbClr val="3333CC"/>
                </a:solidFill>
              </a:rPr>
              <a:t>Az arányosság esete – </a:t>
            </a:r>
            <a:r>
              <a:rPr lang="hu-HU" altLang="hu-HU" sz="2800" dirty="0" smtClean="0">
                <a:solidFill>
                  <a:srgbClr val="3333CC"/>
                </a:solidFill>
              </a:rPr>
              <a:t>ugyanúgy levezethető:</a:t>
            </a:r>
            <a:r>
              <a:rPr lang="en-US" altLang="hu-HU" sz="2800" dirty="0" smtClean="0">
                <a:solidFill>
                  <a:srgbClr val="3333CC"/>
                </a:solidFill>
              </a:rPr>
              <a:t/>
            </a:r>
            <a:br>
              <a:rPr lang="en-US" altLang="hu-HU" sz="2800" dirty="0" smtClean="0">
                <a:solidFill>
                  <a:srgbClr val="3333CC"/>
                </a:solidFill>
              </a:rPr>
            </a:br>
            <a:endParaRPr lang="en-US" altLang="hu-HU" sz="2800" dirty="0" smtClean="0">
              <a:solidFill>
                <a:srgbClr val="3333CC"/>
              </a:solidFill>
            </a:endParaRPr>
          </a:p>
        </p:txBody>
      </p:sp>
      <p:graphicFrame>
        <p:nvGraphicFramePr>
          <p:cNvPr id="38936" name="Object 24"/>
          <p:cNvGraphicFramePr>
            <a:graphicFrameLocks noGrp="1" noChangeAspect="1"/>
          </p:cNvGraphicFramePr>
          <p:nvPr>
            <p:ph sz="half" idx="1"/>
          </p:nvPr>
        </p:nvGraphicFramePr>
        <p:xfrm>
          <a:off x="3657600" y="685800"/>
          <a:ext cx="16002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9" name="Egyenlet" r:id="rId9" imgW="571252" imgH="228501" progId="Equation.3">
                  <p:embed/>
                </p:oleObj>
              </mc:Choice>
              <mc:Fallback>
                <p:oleObj name="Egyenlet" r:id="rId9" imgW="571252" imgH="228501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685800"/>
                        <a:ext cx="1600200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41" name="Object 2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810000" y="4191000"/>
          <a:ext cx="13716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0" name="Egyenlet" r:id="rId11" imgW="622030" imgH="203112" progId="Equation.3">
                  <p:embed/>
                </p:oleObj>
              </mc:Choice>
              <mc:Fallback>
                <p:oleObj name="Egyenlet" r:id="rId11" imgW="622030" imgH="203112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191000"/>
                        <a:ext cx="13716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46" name="Object 3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09600" y="4754563"/>
          <a:ext cx="7848600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1" name="Equation" r:id="rId13" imgW="4457700" imgH="457200" progId="Equation.3">
                  <p:embed/>
                </p:oleObj>
              </mc:Choice>
              <mc:Fallback>
                <p:oleObj name="Equation" r:id="rId13" imgW="4457700" imgH="4572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754563"/>
                        <a:ext cx="7848600" cy="8048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100013"/>
            <a:ext cx="8229600" cy="792162"/>
          </a:xfrm>
        </p:spPr>
        <p:txBody>
          <a:bodyPr/>
          <a:lstStyle/>
          <a:p>
            <a:pPr eaLnBrk="1" hangingPunct="1"/>
            <a:r>
              <a:rPr lang="hu-HU" altLang="hu-HU" smtClean="0">
                <a:solidFill>
                  <a:srgbClr val="3333CC"/>
                </a:solidFill>
              </a:rPr>
              <a:t>Mitől természetes </a:t>
            </a:r>
            <a:r>
              <a:rPr lang="hu-HU" altLang="hu-HU" b="1" i="1" smtClean="0">
                <a:solidFill>
                  <a:srgbClr val="3333CC"/>
                </a:solidFill>
              </a:rPr>
              <a:t>e</a:t>
            </a:r>
            <a:r>
              <a:rPr lang="hu-HU" altLang="hu-HU" smtClean="0">
                <a:solidFill>
                  <a:srgbClr val="3333CC"/>
                </a:solidFill>
              </a:rPr>
              <a:t>?</a:t>
            </a:r>
            <a:endParaRPr lang="en-US" altLang="hu-HU" smtClean="0">
              <a:solidFill>
                <a:srgbClr val="3333CC"/>
              </a:solidFill>
            </a:endParaRPr>
          </a:p>
        </p:txBody>
      </p:sp>
      <p:graphicFrame>
        <p:nvGraphicFramePr>
          <p:cNvPr id="29699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971800" y="933450"/>
          <a:ext cx="762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5" name="Egyenlet" r:id="rId3" imgW="393529" imgH="203112" progId="Equation.3">
                  <p:embed/>
                </p:oleObj>
              </mc:Choice>
              <mc:Fallback>
                <p:oleObj name="Egyenlet" r:id="rId3" imgW="393529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933450"/>
                        <a:ext cx="7620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048000" y="1938338"/>
          <a:ext cx="23622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6" name="Egyenlet" r:id="rId5" imgW="1104900" imgH="228600" progId="Equation.3">
                  <p:embed/>
                </p:oleObj>
              </mc:Choice>
              <mc:Fallback>
                <p:oleObj name="Egyenlet" r:id="rId5" imgW="11049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938338"/>
                        <a:ext cx="23622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1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019800" y="2895600"/>
          <a:ext cx="838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7" name="Egyenlet" r:id="rId7" imgW="457200" imgH="228600" progId="Equation.3">
                  <p:embed/>
                </p:oleObj>
              </mc:Choice>
              <mc:Fallback>
                <p:oleObj name="Egyenlet" r:id="rId7" imgW="4572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895600"/>
                        <a:ext cx="8382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38175" y="942975"/>
            <a:ext cx="3733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/>
              <a:t>Vegyük észre, hogy ha                ,</a:t>
            </a:r>
            <a:endParaRPr lang="en-US" altLang="hu-HU" sz="1800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609600" y="1333500"/>
            <a:ext cx="807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/>
              <a:t>akkor differenciálegyenleteink megoldásaként más, tetszőleges </a:t>
            </a:r>
            <a:r>
              <a:rPr lang="hu-HU" altLang="hu-HU" sz="1800" b="1" i="1"/>
              <a:t>a</a:t>
            </a:r>
            <a:r>
              <a:rPr lang="hu-HU" altLang="hu-HU" sz="1800"/>
              <a:t> alapú exponenciális függvényeket kaphatunk :</a:t>
            </a:r>
            <a:endParaRPr lang="en-US" altLang="hu-HU" sz="1800"/>
          </a:p>
        </p:txBody>
      </p:sp>
      <p:sp>
        <p:nvSpPr>
          <p:cNvPr id="29704" name="Text Box 10"/>
          <p:cNvSpPr txBox="1">
            <a:spLocks noChangeArrowheads="1"/>
          </p:cNvSpPr>
          <p:nvPr/>
        </p:nvSpPr>
        <p:spPr bwMode="auto">
          <a:xfrm>
            <a:off x="1066800" y="2542947"/>
            <a:ext cx="8001000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 dirty="0"/>
              <a:t>A vizsgált jelenségek szempontjából tehát </a:t>
            </a:r>
            <a:r>
              <a:rPr lang="hu-HU" altLang="hu-HU" sz="1800" b="1" i="1" dirty="0"/>
              <a:t>e</a:t>
            </a:r>
            <a:r>
              <a:rPr lang="hu-HU" altLang="hu-HU" sz="1800" dirty="0"/>
              <a:t>-nek </a:t>
            </a:r>
            <a:r>
              <a:rPr lang="hu-HU" altLang="hu-HU" sz="1800" b="1" dirty="0">
                <a:solidFill>
                  <a:srgbClr val="FF0000"/>
                </a:solidFill>
              </a:rPr>
              <a:t>nincs</a:t>
            </a:r>
            <a:r>
              <a:rPr lang="hu-HU" altLang="hu-HU" sz="1800" dirty="0"/>
              <a:t> kitüntetett szerepe.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 dirty="0"/>
              <a:t>Minden </a:t>
            </a:r>
            <a:r>
              <a:rPr lang="hu-HU" altLang="hu-HU" sz="1800" i="1" dirty="0"/>
              <a:t>a</a:t>
            </a:r>
            <a:r>
              <a:rPr lang="hu-HU" altLang="hu-HU" sz="1800" dirty="0"/>
              <a:t>-tól különbözik viszont abban, hogy az               differenciálegyenlet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 dirty="0"/>
              <a:t>megoldásaként adódó         függvény </a:t>
            </a:r>
            <a:r>
              <a:rPr lang="hu-HU" altLang="hu-HU" sz="1800" b="1" u="sng" dirty="0">
                <a:solidFill>
                  <a:srgbClr val="FF0000"/>
                </a:solidFill>
              </a:rPr>
              <a:t>önmaga differenciálhányadosa</a:t>
            </a:r>
            <a:r>
              <a:rPr lang="hu-HU" altLang="hu-HU" sz="1800" dirty="0" smtClean="0"/>
              <a:t>.*</a:t>
            </a:r>
            <a:endParaRPr lang="hu-HU" altLang="hu-HU" sz="1800" dirty="0" smtClean="0"/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hu-HU" altLang="hu-HU" sz="1800" dirty="0" smtClean="0"/>
              <a:t> </a:t>
            </a:r>
          </a:p>
        </p:txBody>
      </p:sp>
      <p:graphicFrame>
        <p:nvGraphicFramePr>
          <p:cNvPr id="29705" name="Object 13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505200" y="3294063"/>
          <a:ext cx="533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8" name="Egyenlet" r:id="rId9" imgW="266584" imgH="228501" progId="Equation.3">
                  <p:embed/>
                </p:oleObj>
              </mc:Choice>
              <mc:Fallback>
                <p:oleObj name="Egyenlet" r:id="rId9" imgW="266584" imgH="228501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294063"/>
                        <a:ext cx="533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243840" y="4158774"/>
            <a:ext cx="88392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 b="1" i="1" dirty="0">
                <a:solidFill>
                  <a:srgbClr val="3333CC"/>
                </a:solidFill>
              </a:rPr>
              <a:t>Amiről ma szó volt</a:t>
            </a:r>
            <a:r>
              <a:rPr lang="hu-HU" altLang="hu-HU" sz="1800" b="1" dirty="0">
                <a:solidFill>
                  <a:srgbClr val="3333CC"/>
                </a:solidFill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 b="1" dirty="0">
                <a:solidFill>
                  <a:srgbClr val="3333CC"/>
                </a:solidFill>
              </a:rPr>
              <a:t>Hogyan lehet egy mennyiség, és annak változási sebessége között felismert, fizikailag értelmes kapcsolatot un. differenciálegyenlet formájában megfogalmazni?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 b="1" dirty="0">
                <a:solidFill>
                  <a:srgbClr val="3333CC"/>
                </a:solidFill>
              </a:rPr>
              <a:t>Hogyan lehet ezt elemi módszerekkel megoldani?   </a:t>
            </a:r>
            <a:r>
              <a:rPr lang="hu-HU" altLang="hu-HU" sz="1800" b="1" dirty="0"/>
              <a:t>(Ez volt a történeti út is!)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800" dirty="0">
                <a:solidFill>
                  <a:srgbClr val="3333CC"/>
                </a:solidFill>
              </a:rPr>
              <a:t>Mi a legegyszerűbb példák egyikét néztük meg, de a kapott eredmény sok folyamatra használható, és talán megmutatta a módszer alapelveit. </a:t>
            </a:r>
            <a:endParaRPr lang="en-US" altLang="hu-HU" sz="1800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5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50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50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50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ím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hu-HU" altLang="hu-HU" smtClean="0"/>
              <a:t>Végül….</a:t>
            </a:r>
          </a:p>
        </p:txBody>
      </p:sp>
      <p:sp>
        <p:nvSpPr>
          <p:cNvPr id="30723" name="Szövegdoboz 6"/>
          <p:cNvSpPr txBox="1">
            <a:spLocks noChangeArrowheads="1"/>
          </p:cNvSpPr>
          <p:nvPr/>
        </p:nvSpPr>
        <p:spPr bwMode="auto">
          <a:xfrm>
            <a:off x="609600" y="1371600"/>
            <a:ext cx="80772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dirty="0"/>
              <a:t>Még egy megjegyzés: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dirty="0"/>
              <a:t>Newton 2. törvénye egy un. másodrendű differenciálegyenlet. </a:t>
            </a:r>
            <a:r>
              <a:rPr lang="hu-HU" altLang="hu-HU" sz="1800" dirty="0" err="1"/>
              <a:t>Pl</a:t>
            </a:r>
            <a:r>
              <a:rPr lang="hu-HU" altLang="hu-HU" sz="1800" i="1" dirty="0"/>
              <a:t>:   F = m y’’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dirty="0"/>
              <a:t>ahol  </a:t>
            </a:r>
            <a:r>
              <a:rPr lang="hu-HU" altLang="hu-HU" sz="1800" i="1" dirty="0"/>
              <a:t>y’</a:t>
            </a:r>
            <a:r>
              <a:rPr lang="hu-HU" altLang="hu-HU" sz="1800" dirty="0"/>
              <a:t>’ az </a:t>
            </a:r>
            <a:r>
              <a:rPr lang="hu-HU" altLang="hu-HU" sz="1800" i="1" dirty="0"/>
              <a:t>y</a:t>
            </a:r>
            <a:r>
              <a:rPr lang="hu-HU" altLang="hu-HU" sz="1800" dirty="0"/>
              <a:t> helykoordináta idő szerinti második deriváltja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dirty="0"/>
              <a:t>Állandó erő esetén itt az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i="1" dirty="0"/>
              <a:t>y’’ = F/m  </a:t>
            </a:r>
            <a:r>
              <a:rPr lang="hu-HU" altLang="hu-HU" sz="1800" dirty="0"/>
              <a:t>= </a:t>
            </a:r>
            <a:r>
              <a:rPr lang="hu-HU" altLang="hu-HU" sz="1800" dirty="0" err="1"/>
              <a:t>constans</a:t>
            </a:r>
            <a:r>
              <a:rPr lang="hu-HU" altLang="hu-HU" sz="1800" dirty="0"/>
              <a:t>         differenciálegyenletet kell megoldani.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dirty="0"/>
              <a:t>Mivel azonban tudjuk, hogy     </a:t>
            </a:r>
            <a:r>
              <a:rPr lang="hu-HU" altLang="hu-HU" sz="1800" i="1" dirty="0" err="1"/>
              <a:t>v</a:t>
            </a:r>
            <a:r>
              <a:rPr lang="hu-HU" altLang="hu-HU" sz="1800" i="1" baseline="-25000" dirty="0" err="1"/>
              <a:t>y</a:t>
            </a:r>
            <a:r>
              <a:rPr lang="hu-HU" altLang="hu-HU" sz="1800" i="1" dirty="0"/>
              <a:t>=y’</a:t>
            </a:r>
            <a:r>
              <a:rPr lang="hu-HU" altLang="hu-HU" sz="1800" dirty="0"/>
              <a:t>      azaz       </a:t>
            </a:r>
            <a:r>
              <a:rPr lang="hu-HU" altLang="hu-HU" sz="1800" i="1" dirty="0"/>
              <a:t>y’’ = (</a:t>
            </a:r>
            <a:r>
              <a:rPr lang="hu-HU" altLang="hu-HU" sz="1800" i="1" dirty="0" err="1"/>
              <a:t>y</a:t>
            </a:r>
            <a:r>
              <a:rPr lang="hu-HU" altLang="hu-HU" sz="1800" i="1" dirty="0"/>
              <a:t>’)’ = </a:t>
            </a:r>
            <a:r>
              <a:rPr lang="hu-HU" altLang="hu-HU" sz="1800" i="1" dirty="0" err="1"/>
              <a:t>v</a:t>
            </a:r>
            <a:r>
              <a:rPr lang="hu-HU" altLang="hu-HU" sz="1800" i="1" baseline="-25000" dirty="0" err="1"/>
              <a:t>y</a:t>
            </a:r>
            <a:r>
              <a:rPr lang="hu-HU" altLang="hu-HU" sz="1800" i="1" dirty="0"/>
              <a:t>’ </a:t>
            </a:r>
            <a:r>
              <a:rPr lang="hu-HU" altLang="hu-HU" sz="1800" dirty="0"/>
              <a:t> 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dirty="0"/>
              <a:t>először a    </a:t>
            </a:r>
            <a:r>
              <a:rPr lang="hu-HU" altLang="hu-HU" sz="1800" i="1" dirty="0" err="1"/>
              <a:t>v</a:t>
            </a:r>
            <a:r>
              <a:rPr lang="hu-HU" altLang="hu-HU" sz="1800" i="1" baseline="-25000" dirty="0" err="1"/>
              <a:t>y</a:t>
            </a:r>
            <a:r>
              <a:rPr lang="hu-HU" altLang="hu-HU" sz="1800" i="1" dirty="0"/>
              <a:t>’  </a:t>
            </a:r>
            <a:r>
              <a:rPr lang="hu-HU" altLang="hu-HU" sz="1800" dirty="0"/>
              <a:t>=  </a:t>
            </a:r>
            <a:r>
              <a:rPr lang="hu-HU" altLang="hu-HU" sz="1800" dirty="0" err="1"/>
              <a:t>constans</a:t>
            </a:r>
            <a:r>
              <a:rPr lang="hu-HU" altLang="hu-HU" sz="1800" dirty="0"/>
              <a:t>    egyenletet kell megoldani.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dirty="0"/>
              <a:t>Ez már akár házi feladat is lehetne, ha nem lennénk rendhagyók.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dirty="0"/>
              <a:t>			</a:t>
            </a:r>
            <a:r>
              <a:rPr lang="hu-HU" altLang="hu-HU" b="1" dirty="0"/>
              <a:t>Ehelyett….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ím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hu-HU" altLang="hu-HU" sz="3200" i="1" smtClean="0"/>
              <a:t>Egydimenziós mozgás (x tengely mentén), </a:t>
            </a:r>
            <a:br>
              <a:rPr lang="hu-HU" altLang="hu-HU" sz="3200" i="1" smtClean="0"/>
            </a:br>
            <a:r>
              <a:rPr lang="hu-HU" altLang="hu-HU" sz="3200" i="1" smtClean="0"/>
              <a:t>állandó erő esetén</a:t>
            </a:r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/>
        </p:nvGraphicFramePr>
        <p:xfrm>
          <a:off x="5500688" y="1606550"/>
          <a:ext cx="290036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5" name="Equation" r:id="rId3" imgW="2209800" imgH="393700" progId="Equation.3">
                  <p:embed/>
                </p:oleObj>
              </mc:Choice>
              <mc:Fallback>
                <p:oleObj name="Equation" r:id="rId3" imgW="2209800" imgH="393700" progId="Equation.3">
                  <p:embed/>
                  <p:pic>
                    <p:nvPicPr>
                      <p:cNvPr id="0" name="Objektum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1606550"/>
                        <a:ext cx="2900362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um 7"/>
          <p:cNvGraphicFramePr>
            <a:graphicFrameLocks noChangeAspect="1"/>
          </p:cNvGraphicFramePr>
          <p:nvPr/>
        </p:nvGraphicFramePr>
        <p:xfrm>
          <a:off x="228600" y="4038600"/>
          <a:ext cx="388620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6" name="Equation" r:id="rId5" imgW="1942257" imgH="266584" progId="Equation.3">
                  <p:embed/>
                </p:oleObj>
              </mc:Choice>
              <mc:Fallback>
                <p:oleObj name="Equation" r:id="rId5" imgW="1942257" imgH="266584" progId="Equation.3">
                  <p:embed/>
                  <p:pic>
                    <p:nvPicPr>
                      <p:cNvPr id="0" name="Objektum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038600"/>
                        <a:ext cx="3886200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Szövegdoboz 8"/>
          <p:cNvSpPr txBox="1">
            <a:spLocks noChangeArrowheads="1"/>
          </p:cNvSpPr>
          <p:nvPr/>
        </p:nvSpPr>
        <p:spPr bwMode="auto">
          <a:xfrm>
            <a:off x="381000" y="1606550"/>
            <a:ext cx="4724400" cy="3698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i="1"/>
              <a:t>t</a:t>
            </a:r>
            <a:r>
              <a:rPr lang="hu-HU" altLang="hu-HU" sz="1800"/>
              <a:t>=0 :        helyzet:  </a:t>
            </a:r>
            <a:r>
              <a:rPr lang="hu-HU" altLang="hu-HU" sz="1800" i="1"/>
              <a:t>x</a:t>
            </a:r>
            <a:r>
              <a:rPr lang="hu-HU" altLang="hu-HU" sz="1800"/>
              <a:t>(0)         sebesség</a:t>
            </a:r>
            <a:r>
              <a:rPr lang="hu-HU" altLang="hu-HU" sz="1800" i="1"/>
              <a:t>:  v</a:t>
            </a:r>
            <a:r>
              <a:rPr lang="hu-HU" altLang="hu-HU" sz="1800"/>
              <a:t>(0)</a:t>
            </a:r>
          </a:p>
        </p:txBody>
      </p:sp>
      <p:sp>
        <p:nvSpPr>
          <p:cNvPr id="31750" name="Szövegdoboz 9"/>
          <p:cNvSpPr txBox="1">
            <a:spLocks noChangeArrowheads="1"/>
          </p:cNvSpPr>
          <p:nvPr/>
        </p:nvSpPr>
        <p:spPr bwMode="auto">
          <a:xfrm>
            <a:off x="407988" y="2133600"/>
            <a:ext cx="4724400" cy="381000"/>
          </a:xfrm>
          <a:prstGeom prst="rect">
            <a:avLst/>
          </a:prstGeom>
          <a:solidFill>
            <a:srgbClr val="92D050">
              <a:alpha val="5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/>
              <a:t>A gyorsulás állandó, értéke:  </a:t>
            </a:r>
            <a:r>
              <a:rPr lang="hu-HU" altLang="hu-HU" sz="1800" i="1"/>
              <a:t>a</a:t>
            </a:r>
          </a:p>
        </p:txBody>
      </p:sp>
      <p:graphicFrame>
        <p:nvGraphicFramePr>
          <p:cNvPr id="11" name="Objektum 10"/>
          <p:cNvGraphicFramePr>
            <a:graphicFrameLocks noChangeAspect="1"/>
          </p:cNvGraphicFramePr>
          <p:nvPr/>
        </p:nvGraphicFramePr>
        <p:xfrm>
          <a:off x="442913" y="2667000"/>
          <a:ext cx="4510087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7" name="Equation" r:id="rId7" imgW="2717800" imgH="635000" progId="Equation.3">
                  <p:embed/>
                </p:oleObj>
              </mc:Choice>
              <mc:Fallback>
                <p:oleObj name="Equation" r:id="rId7" imgW="2717800" imgH="635000" progId="Equation.3">
                  <p:embed/>
                  <p:pic>
                    <p:nvPicPr>
                      <p:cNvPr id="0" name="Objektum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3" y="2667000"/>
                        <a:ext cx="4510087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um 11"/>
          <p:cNvGraphicFramePr>
            <a:graphicFrameLocks noChangeAspect="1"/>
          </p:cNvGraphicFramePr>
          <p:nvPr/>
        </p:nvGraphicFramePr>
        <p:xfrm>
          <a:off x="228600" y="4711700"/>
          <a:ext cx="45212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8" name="Equation" r:id="rId9" imgW="2311400" imgH="266700" progId="Equation.3">
                  <p:embed/>
                </p:oleObj>
              </mc:Choice>
              <mc:Fallback>
                <p:oleObj name="Equation" r:id="rId9" imgW="2311400" imgH="266700" progId="Equation.3">
                  <p:embed/>
                  <p:pic>
                    <p:nvPicPr>
                      <p:cNvPr id="0" name="Objektum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711700"/>
                        <a:ext cx="45212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um 12"/>
          <p:cNvGraphicFramePr>
            <a:graphicFrameLocks noChangeAspect="1"/>
          </p:cNvGraphicFramePr>
          <p:nvPr/>
        </p:nvGraphicFramePr>
        <p:xfrm>
          <a:off x="223838" y="5345113"/>
          <a:ext cx="747236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9" name="Equation" r:id="rId11" imgW="3771900" imgH="254000" progId="Equation.3">
                  <p:embed/>
                </p:oleObj>
              </mc:Choice>
              <mc:Fallback>
                <p:oleObj name="Equation" r:id="rId11" imgW="3771900" imgH="254000" progId="Equation.3">
                  <p:embed/>
                  <p:pic>
                    <p:nvPicPr>
                      <p:cNvPr id="0" name="Objektum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8" y="5345113"/>
                        <a:ext cx="7472362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um 1"/>
          <p:cNvGraphicFramePr>
            <a:graphicFrameLocks noChangeAspect="1"/>
          </p:cNvGraphicFramePr>
          <p:nvPr/>
        </p:nvGraphicFramePr>
        <p:xfrm>
          <a:off x="5119688" y="4749800"/>
          <a:ext cx="37211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0" name="Equation" r:id="rId13" imgW="2247900" imgH="254000" progId="Equation.3">
                  <p:embed/>
                </p:oleObj>
              </mc:Choice>
              <mc:Fallback>
                <p:oleObj name="Equation" r:id="rId13" imgW="2247900" imgH="254000" progId="Equation.3">
                  <p:embed/>
                  <p:pic>
                    <p:nvPicPr>
                      <p:cNvPr id="0" name="Objektum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9688" y="4749800"/>
                        <a:ext cx="37211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um 2"/>
          <p:cNvGraphicFramePr>
            <a:graphicFrameLocks noChangeAspect="1"/>
          </p:cNvGraphicFramePr>
          <p:nvPr/>
        </p:nvGraphicFramePr>
        <p:xfrm>
          <a:off x="5334000" y="4038600"/>
          <a:ext cx="3530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1" name="Equation" r:id="rId15" imgW="1765300" imgH="393700" progId="Equation.3">
                  <p:embed/>
                </p:oleObj>
              </mc:Choice>
              <mc:Fallback>
                <p:oleObj name="Equation" r:id="rId15" imgW="1765300" imgH="393700" progId="Equation.3">
                  <p:embed/>
                  <p:pic>
                    <p:nvPicPr>
                      <p:cNvPr id="0" name="Objektum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038600"/>
                        <a:ext cx="35306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Egyenes összekötő 4"/>
          <p:cNvCxnSpPr/>
          <p:nvPr/>
        </p:nvCxnSpPr>
        <p:spPr>
          <a:xfrm>
            <a:off x="3352800" y="4876800"/>
            <a:ext cx="762000" cy="2286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>
            <a:off x="2971800" y="4267200"/>
            <a:ext cx="762000" cy="2286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hu-HU" dirty="0" smtClean="0"/>
              <a:t>Mi történt ezen a „fizikaórán”?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318419"/>
            <a:ext cx="4038600" cy="4525963"/>
          </a:xfrm>
        </p:spPr>
        <p:txBody>
          <a:bodyPr/>
          <a:lstStyle/>
          <a:p>
            <a:r>
              <a:rPr lang="hu-HU" sz="2800" dirty="0" smtClean="0"/>
              <a:t>Jelenségkör </a:t>
            </a:r>
          </a:p>
          <a:p>
            <a:r>
              <a:rPr lang="hu-HU" sz="2800" dirty="0" smtClean="0"/>
              <a:t>Közös elem megragadása</a:t>
            </a:r>
          </a:p>
          <a:p>
            <a:r>
              <a:rPr lang="hu-HU" sz="2800" dirty="0" smtClean="0"/>
              <a:t>Elemi szintű kezelés</a:t>
            </a:r>
          </a:p>
          <a:p>
            <a:r>
              <a:rPr lang="hu-HU" sz="2800" dirty="0" smtClean="0"/>
              <a:t>„Kísérletezés” </a:t>
            </a:r>
          </a:p>
          <a:p>
            <a:pPr>
              <a:spcBef>
                <a:spcPts val="600"/>
              </a:spcBef>
            </a:pPr>
            <a:r>
              <a:rPr lang="hu-HU" sz="2800" dirty="0" smtClean="0"/>
              <a:t>Kitekintés –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800" dirty="0" smtClean="0"/>
              <a:t>   (ez a matematikai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800" dirty="0"/>
              <a:t> </a:t>
            </a:r>
            <a:r>
              <a:rPr lang="hu-HU" sz="2800" dirty="0" smtClean="0"/>
              <a:t>  vonatkozás)</a:t>
            </a:r>
            <a:endParaRPr lang="hu-HU" sz="2800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81220" y="1318419"/>
            <a:ext cx="4038600" cy="4525962"/>
          </a:xfrm>
        </p:spPr>
        <p:txBody>
          <a:bodyPr/>
          <a:lstStyle/>
          <a:p>
            <a:r>
              <a:rPr lang="hu-HU" sz="2800" dirty="0" smtClean="0"/>
              <a:t>Többnyire </a:t>
            </a:r>
            <a:r>
              <a:rPr lang="hu-HU" sz="2800" dirty="0" err="1" smtClean="0"/>
              <a:t>faktos</a:t>
            </a:r>
            <a:r>
              <a:rPr lang="hu-HU" sz="2800" dirty="0" smtClean="0"/>
              <a:t> osztályok jöttek (20).</a:t>
            </a:r>
          </a:p>
          <a:p>
            <a:r>
              <a:rPr lang="hu-HU" sz="2800" dirty="0" smtClean="0"/>
              <a:t>4-5 gyerek felvillanyozódott.</a:t>
            </a:r>
          </a:p>
          <a:p>
            <a:r>
              <a:rPr lang="hu-HU" sz="2800" dirty="0" smtClean="0"/>
              <a:t>Másik 4-5 mintha megnyugodott volna.</a:t>
            </a:r>
          </a:p>
          <a:p>
            <a:r>
              <a:rPr lang="hu-HU" sz="2800" dirty="0" smtClean="0"/>
              <a:t>A többit nem tudom.</a:t>
            </a:r>
            <a:endParaRPr lang="hu-HU" sz="28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892810" y="5181600"/>
            <a:ext cx="739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rgbClr val="993300"/>
                </a:solidFill>
              </a:rPr>
              <a:t>Fogalmam sincs, hogy mindez milyen szinten, mennyire járható út.</a:t>
            </a:r>
          </a:p>
          <a:p>
            <a:r>
              <a:rPr lang="hu-HU" sz="2400" dirty="0" smtClean="0">
                <a:solidFill>
                  <a:srgbClr val="993300"/>
                </a:solidFill>
              </a:rPr>
              <a:t>Gyanítom, hogy egy adott gondolkodási típusnak a hétköznapokban is jó lehet.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98263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>
                <a:solidFill>
                  <a:srgbClr val="000000"/>
                </a:solidFill>
              </a:rPr>
              <a:t>Mi a függvény - </a:t>
            </a:r>
            <a:r>
              <a:rPr lang="hu-HU" sz="2800" dirty="0" smtClean="0">
                <a:solidFill>
                  <a:srgbClr val="000000"/>
                </a:solidFill>
              </a:rPr>
              <a:t>2 </a:t>
            </a:r>
            <a:r>
              <a:rPr lang="hu-HU" sz="2800" dirty="0">
                <a:solidFill>
                  <a:srgbClr val="000000"/>
                </a:solidFill>
              </a:rPr>
              <a:t>(Sulinet, 9. oszt.)?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96305"/>
            <a:ext cx="8229600" cy="433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6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2760" y="152400"/>
            <a:ext cx="8229600" cy="639762"/>
          </a:xfrm>
        </p:spPr>
        <p:txBody>
          <a:bodyPr/>
          <a:lstStyle/>
          <a:p>
            <a:r>
              <a:rPr lang="hu-HU" dirty="0" smtClean="0"/>
              <a:t>Egy kis kitérő</a:t>
            </a:r>
            <a:endParaRPr lang="hu-HU" dirty="0"/>
          </a:p>
        </p:txBody>
      </p:sp>
      <p:pic>
        <p:nvPicPr>
          <p:cNvPr id="4" name="Tartalom helye 3" descr="http://www.mathematische-basteleien.de/kartoffel0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066800"/>
            <a:ext cx="3505200" cy="4343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zövegdoboz 4"/>
          <p:cNvSpPr txBox="1"/>
          <p:nvPr/>
        </p:nvSpPr>
        <p:spPr>
          <a:xfrm>
            <a:off x="3810000" y="792162"/>
            <a:ext cx="5181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i="1" dirty="0"/>
              <a:t>A </a:t>
            </a:r>
            <a:r>
              <a:rPr lang="hu-HU" sz="1400" b="1" i="1" u="sng" dirty="0"/>
              <a:t>matek és a helyesírás</a:t>
            </a:r>
            <a:r>
              <a:rPr lang="hu-HU" sz="1400" b="1" i="1" dirty="0"/>
              <a:t> fejlődése; a német iskolákban közkézen forgó szöveg a kilencvenes években (Welt am </a:t>
            </a:r>
            <a:r>
              <a:rPr lang="hu-HU" sz="1400" b="1" i="1" dirty="0" err="1"/>
              <a:t>Sonntag</a:t>
            </a:r>
            <a:r>
              <a:rPr lang="hu-HU" sz="1400" b="1" i="1" dirty="0"/>
              <a:t>) </a:t>
            </a:r>
            <a:endParaRPr lang="hu-HU" sz="1400" dirty="0"/>
          </a:p>
          <a:p>
            <a:r>
              <a:rPr lang="hu-HU" sz="1400" b="1" dirty="0"/>
              <a:t>Népiskola, 1960</a:t>
            </a:r>
            <a:r>
              <a:rPr lang="hu-HU" sz="1400" dirty="0"/>
              <a:t>: Egy gazda 50 márkáért ad el egy zsák krumplit, melynek előállítása 40 márkába került. Számold ki a hasznát!</a:t>
            </a:r>
          </a:p>
          <a:p>
            <a:r>
              <a:rPr lang="hu-HU" sz="1400" b="1" dirty="0"/>
              <a:t>Reáliskola, 1970: </a:t>
            </a:r>
            <a:r>
              <a:rPr lang="hu-HU" sz="1400" dirty="0"/>
              <a:t>Egy gazda 50 márkáért ad el egy zsák krumplit, melynek előállítása az ár 4/5-ébe került. Mennyi a </a:t>
            </a:r>
            <a:r>
              <a:rPr lang="hu-HU" sz="1400" dirty="0" smtClean="0"/>
              <a:t>haszon?</a:t>
            </a:r>
            <a:endParaRPr lang="hu-HU" sz="1400" dirty="0"/>
          </a:p>
          <a:p>
            <a:r>
              <a:rPr lang="hu-HU" sz="1400" b="1" dirty="0"/>
              <a:t>Gimnázium, 1980:</a:t>
            </a:r>
            <a:r>
              <a:rPr lang="hu-HU" sz="1400" dirty="0"/>
              <a:t> Egy agrárgazdálkodó föld alatt termett mezei gyümölcsök halmazát értékesítette, egy P halmaz pénzért. A P halmaz számossága 50. A P halmaz p elemeire fennáll a p=1 egyenlőség. Az előállítási költségek K halmaza tízzel kevesebb elemet tartalmaz, mint a P halmaz. Ábrázold a K halmazt, mint a P halmaz részhalmazát, és határozd meg az alábbi kérdésnek megfelelő megoldási halmazt (M): Mennyi a nyereség számossága? </a:t>
            </a:r>
          </a:p>
          <a:p>
            <a:r>
              <a:rPr lang="hu-HU" sz="1400" b="1" dirty="0"/>
              <a:t>Egyesített, 8 osztályos általános iskola, 1990</a:t>
            </a:r>
            <a:r>
              <a:rPr lang="hu-HU" sz="1400" dirty="0"/>
              <a:t>: Egy gazda 50 márkáért ad el egy zsák krumplit, melynek előállítása 40 márkába került. A haszna 10 márka. Húzd alá a krumpli szót, majd beszéld meg a feladatot a padtársaddal!</a:t>
            </a:r>
          </a:p>
          <a:p>
            <a:r>
              <a:rPr lang="hu-HU" sz="1400" b="1" dirty="0"/>
              <a:t>Egy iskola a helyesírási reform után, 2000</a:t>
            </a:r>
            <a:r>
              <a:rPr lang="hu-HU" sz="1400" dirty="0"/>
              <a:t>: Egy </a:t>
            </a:r>
            <a:r>
              <a:rPr lang="hu-HU" sz="1400" dirty="0" err="1"/>
              <a:t>priwilegizált</a:t>
            </a:r>
            <a:r>
              <a:rPr lang="hu-HU" sz="1400" dirty="0"/>
              <a:t> </a:t>
            </a:r>
            <a:r>
              <a:rPr lang="hu-HU" sz="1400" dirty="0" err="1"/>
              <a:t>hejzetű</a:t>
            </a:r>
            <a:r>
              <a:rPr lang="hu-HU" sz="1400" dirty="0"/>
              <a:t> kapitalista paraszt egy zsák </a:t>
            </a:r>
            <a:r>
              <a:rPr lang="hu-HU" sz="1400" dirty="0" err="1"/>
              <a:t>krumply</a:t>
            </a:r>
            <a:r>
              <a:rPr lang="hu-HU" sz="1400" dirty="0"/>
              <a:t> el adásával 10 Euróval </a:t>
            </a:r>
            <a:r>
              <a:rPr lang="hu-HU" sz="1400" dirty="0" err="1"/>
              <a:t>gazdagodikk</a:t>
            </a:r>
            <a:r>
              <a:rPr lang="hu-HU" sz="1400" dirty="0"/>
              <a:t>. Keresd meg a </a:t>
            </a:r>
            <a:r>
              <a:rPr lang="hu-HU" sz="1400" dirty="0" err="1"/>
              <a:t>szövekben</a:t>
            </a:r>
            <a:r>
              <a:rPr lang="hu-HU" sz="1400" dirty="0"/>
              <a:t> </a:t>
            </a:r>
            <a:r>
              <a:rPr lang="hu-HU" sz="1400" dirty="0" err="1"/>
              <a:t>a</a:t>
            </a:r>
            <a:r>
              <a:rPr lang="hu-HU" sz="1400" dirty="0"/>
              <a:t> tartalmi hibákat, </a:t>
            </a:r>
            <a:r>
              <a:rPr lang="hu-HU" sz="1400" dirty="0" err="1"/>
              <a:t>korigáld</a:t>
            </a:r>
            <a:r>
              <a:rPr lang="hu-HU" sz="1400" dirty="0"/>
              <a:t> a </a:t>
            </a:r>
            <a:r>
              <a:rPr lang="hu-HU" sz="1400" dirty="0" err="1"/>
              <a:t>feledat</a:t>
            </a:r>
            <a:r>
              <a:rPr lang="hu-HU" sz="1400" dirty="0"/>
              <a:t> felépítését, </a:t>
            </a:r>
            <a:r>
              <a:rPr lang="hu-HU" sz="1400" dirty="0" err="1"/>
              <a:t>éss</a:t>
            </a:r>
            <a:r>
              <a:rPr lang="hu-HU" sz="1400" dirty="0"/>
              <a:t> mutasd be a megoldást! </a:t>
            </a:r>
          </a:p>
          <a:p>
            <a:r>
              <a:rPr lang="hu-HU" sz="1400" b="1" dirty="0"/>
              <a:t>Egy iskola, 2010</a:t>
            </a:r>
            <a:r>
              <a:rPr lang="hu-HU" sz="1400" dirty="0"/>
              <a:t>: Nincs már </a:t>
            </a:r>
            <a:r>
              <a:rPr lang="hu-HU" sz="1400" dirty="0" err="1"/>
              <a:t>töb</a:t>
            </a:r>
            <a:r>
              <a:rPr lang="hu-HU" sz="1400" dirty="0"/>
              <a:t> </a:t>
            </a:r>
            <a:r>
              <a:rPr lang="hu-HU" sz="1400" dirty="0" err="1"/>
              <a:t>krunpli</a:t>
            </a:r>
            <a:r>
              <a:rPr lang="hu-HU" sz="1400" dirty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77751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200" dirty="0"/>
              <a:t>M</a:t>
            </a:r>
            <a:r>
              <a:rPr lang="hu-HU" altLang="hu-HU" sz="3200" dirty="0" smtClean="0"/>
              <a:t>ásik kitérő: Érdekességek a </a:t>
            </a:r>
            <a:r>
              <a:rPr lang="hu-HU" altLang="hu-HU" sz="3200" dirty="0" smtClean="0"/>
              <a:t>hatványok </a:t>
            </a:r>
            <a:r>
              <a:rPr lang="hu-HU" altLang="hu-HU" sz="3200" dirty="0" smtClean="0"/>
              <a:t>világában</a:t>
            </a:r>
            <a:endParaRPr lang="hu-HU" altLang="hu-HU" sz="3200" dirty="0" smtClean="0"/>
          </a:p>
        </p:txBody>
      </p:sp>
      <p:sp>
        <p:nvSpPr>
          <p:cNvPr id="512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800" dirty="0" smtClean="0"/>
              <a:t>1 mól anyag </a:t>
            </a:r>
            <a:r>
              <a:rPr lang="hu-HU" altLang="hu-HU" sz="2800" dirty="0" smtClean="0"/>
              <a:t>hossza, ha egyetlen atomláncból áll</a:t>
            </a:r>
            <a:endParaRPr lang="hu-HU" altLang="hu-HU" sz="2800" dirty="0" smtClean="0"/>
          </a:p>
          <a:p>
            <a:pPr marL="0" indent="0">
              <a:buNone/>
            </a:pPr>
            <a:r>
              <a:rPr lang="hu-HU" altLang="hu-HU" sz="2000" dirty="0" smtClean="0"/>
              <a:t>6x10</a:t>
            </a:r>
            <a:r>
              <a:rPr lang="hu-HU" altLang="hu-HU" sz="2000" baseline="30000" dirty="0" smtClean="0"/>
              <a:t>23  </a:t>
            </a:r>
            <a:r>
              <a:rPr lang="hu-HU" altLang="hu-HU" sz="2000" dirty="0" smtClean="0"/>
              <a:t>atom  x 10</a:t>
            </a:r>
            <a:r>
              <a:rPr lang="hu-HU" altLang="hu-HU" sz="2000" baseline="30000" dirty="0" smtClean="0"/>
              <a:t>-10 </a:t>
            </a:r>
            <a:r>
              <a:rPr lang="hu-HU" altLang="hu-HU" sz="2000" dirty="0" smtClean="0"/>
              <a:t>m = 6 x 10</a:t>
            </a:r>
            <a:r>
              <a:rPr lang="hu-HU" altLang="hu-HU" sz="2000" baseline="30000" dirty="0" smtClean="0"/>
              <a:t>13 </a:t>
            </a:r>
            <a:r>
              <a:rPr lang="hu-HU" altLang="hu-HU" sz="2000" dirty="0" smtClean="0"/>
              <a:t>m = 6 x 10</a:t>
            </a:r>
            <a:r>
              <a:rPr lang="hu-HU" altLang="hu-HU" sz="2000" baseline="30000" dirty="0" smtClean="0"/>
              <a:t>10 </a:t>
            </a:r>
            <a:r>
              <a:rPr lang="hu-HU" altLang="hu-HU" sz="2000" dirty="0" smtClean="0"/>
              <a:t>km </a:t>
            </a:r>
          </a:p>
          <a:p>
            <a:pPr marL="0" indent="0">
              <a:buNone/>
            </a:pPr>
            <a:r>
              <a:rPr lang="hu-HU" altLang="hu-HU" sz="2000" dirty="0" smtClean="0"/>
              <a:t>A fény ezt 2 x 10</a:t>
            </a:r>
            <a:r>
              <a:rPr lang="hu-HU" altLang="hu-HU" sz="2000" baseline="30000" dirty="0" smtClean="0"/>
              <a:t>5 </a:t>
            </a:r>
            <a:r>
              <a:rPr lang="hu-HU" altLang="hu-HU" sz="2000" dirty="0" smtClean="0"/>
              <a:t>s ≈ 3 nap alatt teszi meg.</a:t>
            </a:r>
          </a:p>
          <a:p>
            <a:r>
              <a:rPr lang="hu-HU" altLang="hu-HU" sz="2800" dirty="0" smtClean="0"/>
              <a:t>Hosszú-e egy másodperc?</a:t>
            </a:r>
          </a:p>
          <a:p>
            <a:pPr marL="0" indent="0">
              <a:buNone/>
            </a:pPr>
            <a:r>
              <a:rPr lang="hu-HU" altLang="hu-HU" sz="2000" dirty="0" smtClean="0"/>
              <a:t>Az </a:t>
            </a:r>
            <a:r>
              <a:rPr lang="hu-HU" altLang="hu-HU" sz="2000" dirty="0" smtClean="0"/>
              <a:t>Univerzum </a:t>
            </a:r>
            <a:r>
              <a:rPr lang="hu-HU" altLang="hu-HU" sz="2000" dirty="0" smtClean="0"/>
              <a:t>kora 60x60x24x365x13,5x10</a:t>
            </a:r>
            <a:r>
              <a:rPr lang="hu-HU" altLang="hu-HU" sz="2000" baseline="30000" dirty="0" smtClean="0"/>
              <a:t>9 </a:t>
            </a:r>
            <a:r>
              <a:rPr lang="hu-HU" altLang="hu-HU" sz="2000" dirty="0" smtClean="0"/>
              <a:t>s ≈ 4x10</a:t>
            </a:r>
            <a:r>
              <a:rPr lang="hu-HU" altLang="hu-HU" sz="2000" baseline="30000" dirty="0" smtClean="0"/>
              <a:t>18 </a:t>
            </a:r>
            <a:r>
              <a:rPr lang="hu-HU" altLang="hu-HU" sz="2000" dirty="0" smtClean="0"/>
              <a:t>s</a:t>
            </a:r>
          </a:p>
          <a:p>
            <a:pPr marL="0" indent="0">
              <a:buNone/>
            </a:pPr>
            <a:r>
              <a:rPr lang="hu-HU" altLang="hu-HU" sz="2000" dirty="0" smtClean="0"/>
              <a:t>1C töltésben 6,25x10</a:t>
            </a:r>
            <a:r>
              <a:rPr lang="hu-HU" altLang="hu-HU" sz="2000" baseline="30000" dirty="0" smtClean="0"/>
              <a:t>18 </a:t>
            </a:r>
            <a:r>
              <a:rPr lang="hu-HU" altLang="hu-HU" sz="2000" dirty="0" smtClean="0"/>
              <a:t>elektron van!</a:t>
            </a:r>
          </a:p>
          <a:p>
            <a:r>
              <a:rPr lang="hu-HU" altLang="hu-HU" sz="2800" dirty="0" smtClean="0"/>
              <a:t>Milyen pontos egy mérés?</a:t>
            </a:r>
            <a:endParaRPr lang="hu-HU" altLang="hu-HU" sz="2800" dirty="0"/>
          </a:p>
          <a:p>
            <a:pPr marL="0" lvl="0" indent="0">
              <a:buNone/>
            </a:pPr>
            <a:r>
              <a:rPr lang="hu-HU" altLang="hu-HU" sz="2000" dirty="0" smtClean="0">
                <a:solidFill>
                  <a:srgbClr val="000000"/>
                </a:solidFill>
              </a:rPr>
              <a:t>Ha 10 értékes jegyre mérünk, a Debrecen – Budapest távolság pontossága 0,022 mikron</a:t>
            </a:r>
            <a:r>
              <a:rPr lang="hu-HU" altLang="hu-HU" sz="2000" dirty="0" smtClean="0">
                <a:solidFill>
                  <a:srgbClr val="000000"/>
                </a:solidFill>
              </a:rPr>
              <a:t>. Látni lehet, hogy ennek nincs értelme,</a:t>
            </a:r>
          </a:p>
          <a:p>
            <a:pPr marL="0" lvl="0" indent="0">
              <a:buNone/>
            </a:pPr>
            <a:r>
              <a:rPr lang="hu-HU" altLang="hu-HU" sz="2000" dirty="0" smtClean="0">
                <a:solidFill>
                  <a:srgbClr val="000000"/>
                </a:solidFill>
              </a:rPr>
              <a:t>Egy ház, szobor, vagy kilométerkő ennél sokkal nagyobb.</a:t>
            </a:r>
            <a:endParaRPr lang="hu-HU" altLang="hu-HU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hu-HU" alt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828800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solidFill>
                  <a:srgbClr val="3333CC"/>
                </a:solidFill>
              </a:rPr>
              <a:t>A rendhagyó óra első diája:</a:t>
            </a:r>
            <a:br>
              <a:rPr lang="hu-HU" altLang="hu-HU" sz="2000" dirty="0" smtClean="0">
                <a:solidFill>
                  <a:srgbClr val="3333CC"/>
                </a:solidFill>
              </a:rPr>
            </a:br>
            <a:r>
              <a:rPr lang="hu-HU" altLang="hu-HU" sz="2000" dirty="0" smtClean="0">
                <a:solidFill>
                  <a:srgbClr val="3333CC"/>
                </a:solidFill>
              </a:rPr>
              <a:t/>
            </a:r>
            <a:br>
              <a:rPr lang="hu-HU" altLang="hu-HU" sz="2000" dirty="0" smtClean="0">
                <a:solidFill>
                  <a:srgbClr val="3333CC"/>
                </a:solidFill>
              </a:rPr>
            </a:br>
            <a:r>
              <a:rPr lang="hu-HU" altLang="hu-HU" i="1" dirty="0" smtClean="0">
                <a:solidFill>
                  <a:srgbClr val="3333CC"/>
                </a:solidFill>
              </a:rPr>
              <a:t>Havazik</a:t>
            </a:r>
            <a:endParaRPr lang="en-US" altLang="hu-HU" i="1" dirty="0" smtClean="0">
              <a:solidFill>
                <a:srgbClr val="3333CC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590800"/>
            <a:ext cx="7543800" cy="3276600"/>
          </a:xfrm>
        </p:spPr>
        <p:txBody>
          <a:bodyPr/>
          <a:lstStyle/>
          <a:p>
            <a:pPr eaLnBrk="1" hangingPunct="1"/>
            <a:r>
              <a:rPr lang="hu-HU" altLang="hu-HU" sz="3600" b="1" dirty="0" smtClean="0">
                <a:solidFill>
                  <a:srgbClr val="993300"/>
                </a:solidFill>
              </a:rPr>
              <a:t>e</a:t>
            </a:r>
            <a:r>
              <a:rPr lang="hu-HU" altLang="hu-HU" dirty="0" smtClean="0">
                <a:solidFill>
                  <a:srgbClr val="993300"/>
                </a:solidFill>
              </a:rPr>
              <a:t>  története</a:t>
            </a:r>
          </a:p>
          <a:p>
            <a:pPr eaLnBrk="1" hangingPunct="1"/>
            <a:r>
              <a:rPr lang="hu-HU" altLang="hu-HU" sz="2400" b="1" dirty="0" smtClean="0">
                <a:solidFill>
                  <a:srgbClr val="FFC000"/>
                </a:solidFill>
              </a:rPr>
              <a:t>matematikai kísérletek</a:t>
            </a:r>
          </a:p>
          <a:p>
            <a:pPr eaLnBrk="1" hangingPunct="1"/>
            <a:endParaRPr lang="hu-HU" altLang="hu-HU" sz="2000" dirty="0" smtClean="0">
              <a:solidFill>
                <a:schemeClr val="hlink"/>
              </a:solidFill>
            </a:endParaRPr>
          </a:p>
          <a:p>
            <a:pPr eaLnBrk="1" hangingPunct="1"/>
            <a:r>
              <a:rPr lang="hu-HU" altLang="hu-HU" sz="2000" dirty="0" smtClean="0">
                <a:solidFill>
                  <a:schemeClr val="hlink"/>
                </a:solidFill>
              </a:rPr>
              <a:t>rendhagyó fizikaóra, ATOMKI, Debrecen, 2017 november</a:t>
            </a:r>
          </a:p>
          <a:p>
            <a:pPr eaLnBrk="1" hangingPunct="1"/>
            <a:r>
              <a:rPr lang="hu-HU" altLang="hu-HU" sz="2000" dirty="0" smtClean="0">
                <a:solidFill>
                  <a:schemeClr val="hlink"/>
                </a:solidFill>
              </a:rPr>
              <a:t>Sulik Béla</a:t>
            </a:r>
          </a:p>
          <a:p>
            <a:pPr eaLnBrk="1" hangingPunct="1"/>
            <a:r>
              <a:rPr lang="hu-HU" altLang="hu-HU" sz="2000" dirty="0" smtClean="0">
                <a:solidFill>
                  <a:schemeClr val="hlink"/>
                </a:solidFill>
              </a:rPr>
              <a:t>---------------------------------------------------------------------------------------</a:t>
            </a:r>
            <a:endParaRPr lang="hu-HU" altLang="hu-HU" sz="2000" dirty="0">
              <a:solidFill>
                <a:schemeClr val="hlink"/>
              </a:solidFill>
            </a:endParaRPr>
          </a:p>
          <a:p>
            <a:pPr eaLnBrk="1" hangingPunct="1"/>
            <a:r>
              <a:rPr lang="hu-HU" altLang="hu-HU" sz="2000" b="1" dirty="0" smtClean="0">
                <a:solidFill>
                  <a:schemeClr val="hlink"/>
                </a:solidFill>
              </a:rPr>
              <a:t>(Válaszok olyan kérdésekre, melyekre az induláskor magam sem tudtam a választ)</a:t>
            </a:r>
            <a:endParaRPr lang="en-US" altLang="hu-HU" sz="2000" b="1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hu-HU" altLang="hu-HU" smtClean="0"/>
              <a:t>Differenciálegyenlet ?</a:t>
            </a:r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457200" y="792163"/>
            <a:ext cx="8229600" cy="5791200"/>
          </a:xfrm>
        </p:spPr>
        <p:txBody>
          <a:bodyPr/>
          <a:lstStyle/>
          <a:p>
            <a:pPr eaLnBrk="1" hangingPunct="1"/>
            <a:r>
              <a:rPr lang="hu-HU" altLang="hu-HU" sz="2400" dirty="0" smtClean="0"/>
              <a:t>Elég misztikusan hangzik.</a:t>
            </a:r>
          </a:p>
          <a:p>
            <a:pPr eaLnBrk="1" hangingPunct="1"/>
            <a:r>
              <a:rPr lang="hu-HU" altLang="hu-HU" sz="2400" dirty="0" smtClean="0"/>
              <a:t>A középiskolai matematika törzsanyaga még a differenciálást sem tartalmazza. </a:t>
            </a:r>
            <a:r>
              <a:rPr lang="hu-HU" altLang="hu-HU" sz="1800" dirty="0" smtClean="0"/>
              <a:t>(?)</a:t>
            </a:r>
          </a:p>
          <a:p>
            <a:pPr eaLnBrk="1" hangingPunct="1"/>
            <a:r>
              <a:rPr lang="hu-HU" altLang="hu-HU" sz="2400" dirty="0" smtClean="0"/>
              <a:t>Persze a középiskolás anyagban is vannak differenciálegyenletek. </a:t>
            </a:r>
          </a:p>
          <a:p>
            <a:pPr eaLnBrk="1" hangingPunct="1"/>
            <a:r>
              <a:rPr lang="hu-HU" altLang="hu-HU" sz="2400" dirty="0" smtClean="0"/>
              <a:t>Pl. </a:t>
            </a:r>
            <a:r>
              <a:rPr lang="hu-HU" altLang="hu-HU" sz="2400" dirty="0" smtClean="0">
                <a:solidFill>
                  <a:srgbClr val="FF0000"/>
                </a:solidFill>
              </a:rPr>
              <a:t>Newton második törvénye</a:t>
            </a:r>
            <a:r>
              <a:rPr lang="hu-HU" altLang="hu-HU" sz="2400" dirty="0" smtClean="0"/>
              <a:t>:    </a:t>
            </a:r>
            <a:r>
              <a:rPr lang="hu-HU" altLang="hu-HU" sz="2800" i="1" dirty="0" smtClean="0"/>
              <a:t>F = m a </a:t>
            </a:r>
          </a:p>
          <a:p>
            <a:pPr eaLnBrk="1" hangingPunct="1"/>
            <a:r>
              <a:rPr lang="hu-HU" altLang="hu-HU" sz="2400" dirty="0" smtClean="0"/>
              <a:t>Ha a test csak az x tengely mentén mozoghat:                </a:t>
            </a:r>
            <a:r>
              <a:rPr lang="hu-HU" altLang="hu-HU" sz="2800" i="1" dirty="0" err="1" smtClean="0">
                <a:solidFill>
                  <a:srgbClr val="3333CC"/>
                </a:solidFill>
              </a:rPr>
              <a:t>F</a:t>
            </a:r>
            <a:r>
              <a:rPr lang="hu-HU" altLang="hu-HU" sz="2800" i="1" baseline="-25000" dirty="0" err="1" smtClean="0">
                <a:solidFill>
                  <a:srgbClr val="3333CC"/>
                </a:solidFill>
              </a:rPr>
              <a:t>x</a:t>
            </a:r>
            <a:r>
              <a:rPr lang="hu-HU" altLang="hu-HU" sz="2800" i="1" baseline="-25000" dirty="0" smtClean="0">
                <a:solidFill>
                  <a:srgbClr val="3333CC"/>
                </a:solidFill>
              </a:rPr>
              <a:t> </a:t>
            </a:r>
            <a:r>
              <a:rPr lang="hu-HU" altLang="hu-HU" sz="2800" i="1" dirty="0" smtClean="0">
                <a:solidFill>
                  <a:srgbClr val="3333CC"/>
                </a:solidFill>
              </a:rPr>
              <a:t>= m </a:t>
            </a:r>
            <a:r>
              <a:rPr lang="hu-HU" altLang="hu-HU" sz="2800" i="1" dirty="0" err="1" smtClean="0">
                <a:solidFill>
                  <a:srgbClr val="3333CC"/>
                </a:solidFill>
              </a:rPr>
              <a:t>a</a:t>
            </a:r>
            <a:r>
              <a:rPr lang="hu-HU" altLang="hu-HU" sz="2800" i="1" baseline="-25000" dirty="0" err="1" smtClean="0">
                <a:solidFill>
                  <a:srgbClr val="3333CC"/>
                </a:solidFill>
              </a:rPr>
              <a:t>x</a:t>
            </a:r>
            <a:endParaRPr lang="hu-HU" altLang="hu-HU" sz="2800" i="1" baseline="-25000" dirty="0" smtClean="0">
              <a:solidFill>
                <a:srgbClr val="3333CC"/>
              </a:solidFill>
            </a:endParaRPr>
          </a:p>
          <a:p>
            <a:pPr eaLnBrk="1" hangingPunct="1">
              <a:buFontTx/>
              <a:buNone/>
            </a:pPr>
            <a:r>
              <a:rPr lang="hu-HU" altLang="hu-HU" sz="2800" dirty="0" smtClean="0">
                <a:solidFill>
                  <a:srgbClr val="FF0000"/>
                </a:solidFill>
              </a:rPr>
              <a:t>    </a:t>
            </a:r>
            <a:r>
              <a:rPr lang="hu-HU" altLang="hu-HU" sz="2800" i="1" dirty="0" smtClean="0">
                <a:solidFill>
                  <a:srgbClr val="FF0000"/>
                </a:solidFill>
              </a:rPr>
              <a:t>x</a:t>
            </a:r>
            <a:r>
              <a:rPr lang="hu-HU" altLang="hu-HU" sz="2800" dirty="0" smtClean="0">
                <a:solidFill>
                  <a:srgbClr val="FF0000"/>
                </a:solidFill>
              </a:rPr>
              <a:t>(</a:t>
            </a:r>
            <a:r>
              <a:rPr lang="hu-HU" altLang="hu-HU" sz="2800" i="1" dirty="0" smtClean="0">
                <a:solidFill>
                  <a:srgbClr val="FF0000"/>
                </a:solidFill>
              </a:rPr>
              <a:t>t</a:t>
            </a:r>
            <a:r>
              <a:rPr lang="hu-HU" altLang="hu-HU" sz="2800" dirty="0" smtClean="0">
                <a:solidFill>
                  <a:srgbClr val="FF0000"/>
                </a:solidFill>
              </a:rPr>
              <a:t>)= ?</a:t>
            </a:r>
          </a:p>
          <a:p>
            <a:pPr eaLnBrk="1" hangingPunct="1">
              <a:buFontTx/>
              <a:buNone/>
            </a:pPr>
            <a:r>
              <a:rPr lang="hu-HU" altLang="hu-HU" sz="2400" dirty="0" smtClean="0"/>
              <a:t>Csak a megoldását tanuljuk állandó </a:t>
            </a:r>
            <a:r>
              <a:rPr lang="hu-HU" altLang="hu-HU" sz="2400" i="1" dirty="0" smtClean="0"/>
              <a:t>F</a:t>
            </a:r>
            <a:r>
              <a:rPr lang="hu-HU" altLang="hu-HU" sz="2400" dirty="0" smtClean="0"/>
              <a:t> esetére:</a:t>
            </a:r>
          </a:p>
          <a:p>
            <a:pPr eaLnBrk="1" hangingPunct="1"/>
            <a:endParaRPr lang="hu-HU" altLang="hu-HU" sz="2800" dirty="0" smtClean="0"/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hu-HU" altLang="hu-HU" sz="1800" b="1" dirty="0" smtClean="0">
                <a:solidFill>
                  <a:srgbClr val="FF0000"/>
                </a:solidFill>
              </a:rPr>
              <a:t>Erre még visszatérünk. De a világ tele van ilyen egyszerű összefüggésekkel. Nézzünk most egy másikat!</a:t>
            </a:r>
          </a:p>
          <a:p>
            <a:pPr eaLnBrk="1" hangingPunct="1">
              <a:buFontTx/>
              <a:buNone/>
            </a:pPr>
            <a:r>
              <a:rPr lang="hu-HU" altLang="hu-HU" sz="2800" dirty="0" smtClean="0"/>
              <a:t>	</a:t>
            </a:r>
          </a:p>
          <a:p>
            <a:pPr eaLnBrk="1" hangingPunct="1">
              <a:buFontTx/>
              <a:buNone/>
            </a:pPr>
            <a:r>
              <a:rPr lang="hu-HU" altLang="hu-HU" dirty="0" smtClean="0"/>
              <a:t>		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86200"/>
            <a:ext cx="6019800" cy="781050"/>
          </a:xfrm>
          <a:prstGeom prst="rect">
            <a:avLst/>
          </a:prstGeom>
          <a:solidFill>
            <a:srgbClr val="FFFF00">
              <a:alpha val="5882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pic>
        <p:nvPicPr>
          <p:cNvPr id="7175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5105400"/>
            <a:ext cx="7219950" cy="609600"/>
          </a:xfrm>
          <a:prstGeom prst="rect">
            <a:avLst/>
          </a:prstGeom>
          <a:solidFill>
            <a:srgbClr val="92D050">
              <a:alpha val="5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osolygó arc 1"/>
          <p:cNvSpPr/>
          <p:nvPr/>
        </p:nvSpPr>
        <p:spPr>
          <a:xfrm>
            <a:off x="7696200" y="5791200"/>
            <a:ext cx="228600" cy="2635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hu-HU" altLang="hu-HU" sz="4000" b="1" smtClean="0">
                <a:solidFill>
                  <a:srgbClr val="3333CC"/>
                </a:solidFill>
              </a:rPr>
              <a:t>Minél inkább havazik….</a:t>
            </a:r>
            <a:endParaRPr lang="en-US" altLang="hu-HU" sz="4000" b="1" smtClean="0">
              <a:solidFill>
                <a:srgbClr val="3333CC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1981200" cy="533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1400" smtClean="0"/>
              <a:t>Minél inkább havazik,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1400" smtClean="0"/>
              <a:t>Annál inkább hull a hó</a:t>
            </a:r>
            <a:endParaRPr lang="hu-HU" altLang="hu-HU" sz="1600" b="1" smtClean="0">
              <a:solidFill>
                <a:srgbClr val="3333CC"/>
              </a:solidFill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2590800" y="13716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5334000" y="1600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7924800" y="18288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3962400" y="1905000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685800" y="2133600"/>
            <a:ext cx="1905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838200" y="1828800"/>
            <a:ext cx="144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600"/>
              <a:t>Hóm törvény</a:t>
            </a:r>
            <a:endParaRPr lang="en-US" altLang="hu-HU" sz="1600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V="1">
            <a:off x="685800" y="2286000"/>
            <a:ext cx="1752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914400" y="2895600"/>
            <a:ext cx="167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400"/>
              <a:t>Havazás erőssége</a:t>
            </a:r>
            <a:endParaRPr lang="en-US" altLang="hu-HU" sz="1400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 rot="-5400000">
            <a:off x="-45244" y="2255044"/>
            <a:ext cx="9128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400"/>
              <a:t>Hóhullás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400"/>
              <a:t>erőssége</a:t>
            </a:r>
            <a:endParaRPr lang="en-US" altLang="hu-HU" sz="1400"/>
          </a:p>
        </p:txBody>
      </p:sp>
      <p:sp>
        <p:nvSpPr>
          <p:cNvPr id="8205" name="Text Box 17"/>
          <p:cNvSpPr txBox="1">
            <a:spLocks noChangeArrowheads="1"/>
          </p:cNvSpPr>
          <p:nvPr/>
        </p:nvSpPr>
        <p:spPr bwMode="auto">
          <a:xfrm>
            <a:off x="3124200" y="12192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3124200" y="1219200"/>
            <a:ext cx="19812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400"/>
              <a:t>Minél inkább hull a hó</a:t>
            </a:r>
            <a:endParaRPr lang="hu-HU" altLang="hu-HU" sz="1400" b="1">
              <a:solidFill>
                <a:srgbClr val="3333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400"/>
              <a:t>Annál inkább havazik,</a:t>
            </a:r>
            <a:endParaRPr lang="en-US" altLang="hu-HU" sz="1400"/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5791200" y="1447800"/>
            <a:ext cx="19812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400"/>
              <a:t>Minél inkább havazik,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400"/>
              <a:t>Annál inkább hull a hó</a:t>
            </a:r>
            <a:endParaRPr lang="en-US" altLang="hu-HU" sz="1400"/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3048000" y="2514600"/>
            <a:ext cx="21336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400" i="1"/>
              <a:t>Hull a hó és (a) hózik,                                            Micimackó fázik.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400" i="1"/>
              <a:t>              (</a:t>
            </a:r>
            <a:r>
              <a:rPr lang="hu-HU" altLang="hu-HU" sz="1400"/>
              <a:t>vagy </a:t>
            </a:r>
            <a:r>
              <a:rPr lang="hu-HU" altLang="hu-HU" sz="1400" i="1"/>
              <a:t>hahózik)</a:t>
            </a:r>
            <a:endParaRPr lang="en-US" altLang="hu-HU" sz="1400"/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5867400" y="2286000"/>
            <a:ext cx="1981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6166" name="Freeform 22"/>
          <p:cNvSpPr>
            <a:spLocks/>
          </p:cNvSpPr>
          <p:nvPr/>
        </p:nvSpPr>
        <p:spPr bwMode="auto">
          <a:xfrm>
            <a:off x="5867400" y="2286000"/>
            <a:ext cx="1524000" cy="838200"/>
          </a:xfrm>
          <a:custGeom>
            <a:avLst/>
            <a:gdLst>
              <a:gd name="T0" fmla="*/ 0 w 960"/>
              <a:gd name="T1" fmla="*/ 2147483646 h 528"/>
              <a:gd name="T2" fmla="*/ 2147483646 w 960"/>
              <a:gd name="T3" fmla="*/ 2147483646 h 528"/>
              <a:gd name="T4" fmla="*/ 2147483646 w 960"/>
              <a:gd name="T5" fmla="*/ 2147483646 h 528"/>
              <a:gd name="T6" fmla="*/ 2147483646 w 960"/>
              <a:gd name="T7" fmla="*/ 2147483646 h 528"/>
              <a:gd name="T8" fmla="*/ 2147483646 w 960"/>
              <a:gd name="T9" fmla="*/ 0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0"/>
              <a:gd name="T16" fmla="*/ 0 h 528"/>
              <a:gd name="T17" fmla="*/ 960 w 960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0" h="528">
                <a:moveTo>
                  <a:pt x="0" y="528"/>
                </a:moveTo>
                <a:cubicBezTo>
                  <a:pt x="120" y="516"/>
                  <a:pt x="240" y="504"/>
                  <a:pt x="336" y="480"/>
                </a:cubicBezTo>
                <a:cubicBezTo>
                  <a:pt x="432" y="456"/>
                  <a:pt x="496" y="432"/>
                  <a:pt x="576" y="384"/>
                </a:cubicBezTo>
                <a:cubicBezTo>
                  <a:pt x="656" y="336"/>
                  <a:pt x="752" y="256"/>
                  <a:pt x="816" y="192"/>
                </a:cubicBezTo>
                <a:cubicBezTo>
                  <a:pt x="880" y="128"/>
                  <a:pt x="936" y="32"/>
                  <a:pt x="96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 rot="-5400000">
            <a:off x="5028407" y="2563019"/>
            <a:ext cx="12684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400"/>
              <a:t>Hómennyiség</a:t>
            </a:r>
            <a:endParaRPr lang="en-US" altLang="hu-HU" sz="1400"/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6858000" y="3124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1400"/>
              <a:t>Idő</a:t>
            </a:r>
            <a:endParaRPr lang="en-US" altLang="hu-HU" sz="1400"/>
          </a:p>
        </p:txBody>
      </p:sp>
      <p:sp>
        <p:nvSpPr>
          <p:cNvPr id="4117" name="Szövegdoboz 21"/>
          <p:cNvSpPr txBox="1">
            <a:spLocks noChangeArrowheads="1"/>
          </p:cNvSpPr>
          <p:nvPr/>
        </p:nvSpPr>
        <p:spPr bwMode="auto">
          <a:xfrm>
            <a:off x="609600" y="3810000"/>
            <a:ext cx="1905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>
                <a:solidFill>
                  <a:srgbClr val="3333CC"/>
                </a:solidFill>
              </a:rPr>
              <a:t>Lineáris összefüggések: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>
                <a:solidFill>
                  <a:srgbClr val="FF0000"/>
                </a:solidFill>
              </a:rPr>
              <a:t>I</a:t>
            </a:r>
            <a:r>
              <a:rPr lang="hu-HU" altLang="hu-HU" sz="1800"/>
              <a:t> = (1/R) </a:t>
            </a:r>
            <a:r>
              <a:rPr lang="hu-HU" altLang="hu-HU" sz="1800">
                <a:solidFill>
                  <a:srgbClr val="FF0000"/>
                </a:solidFill>
              </a:rPr>
              <a:t>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>
                <a:solidFill>
                  <a:srgbClr val="FF0000"/>
                </a:solidFill>
              </a:rPr>
              <a:t>p</a:t>
            </a:r>
            <a:r>
              <a:rPr lang="hu-HU" altLang="hu-HU" sz="1800"/>
              <a:t> = (</a:t>
            </a:r>
            <a:r>
              <a:rPr lang="el-GR" altLang="hu-HU" sz="1800"/>
              <a:t>ρ</a:t>
            </a:r>
            <a:r>
              <a:rPr lang="hu-HU" altLang="hu-HU" sz="1800"/>
              <a:t> g) </a:t>
            </a:r>
            <a:r>
              <a:rPr lang="hu-HU" altLang="hu-HU" sz="1800">
                <a:solidFill>
                  <a:srgbClr val="FF0000"/>
                </a:solidFill>
              </a:rPr>
              <a:t>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/>
              <a:t>…..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4118" name="Szövegdoboz 22"/>
          <p:cNvSpPr txBox="1">
            <a:spLocks noChangeArrowheads="1"/>
          </p:cNvSpPr>
          <p:nvPr/>
        </p:nvSpPr>
        <p:spPr bwMode="auto">
          <a:xfrm>
            <a:off x="5334000" y="3505200"/>
            <a:ext cx="34290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>
                <a:solidFill>
                  <a:srgbClr val="3333CC"/>
                </a:solidFill>
              </a:rPr>
              <a:t>A nemlineáris világ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>
                <a:solidFill>
                  <a:srgbClr val="3333CC"/>
                </a:solidFill>
              </a:rPr>
              <a:t>egyik legegyszerűbb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>
                <a:solidFill>
                  <a:srgbClr val="3333CC"/>
                </a:solidFill>
              </a:rPr>
              <a:t>esete.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/>
              <a:t>Miről van szó?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i="1"/>
              <a:t>Valami annál gyorsabban </a:t>
            </a:r>
            <a:r>
              <a:rPr lang="hu-HU" altLang="hu-HU" sz="1800" b="1" i="1">
                <a:solidFill>
                  <a:srgbClr val="CC3300"/>
                </a:solidFill>
              </a:rPr>
              <a:t>növekszik</a:t>
            </a:r>
            <a:r>
              <a:rPr lang="hu-HU" altLang="hu-HU" sz="1800" i="1">
                <a:solidFill>
                  <a:srgbClr val="CC3300"/>
                </a:solidFill>
              </a:rPr>
              <a:t> </a:t>
            </a:r>
            <a:r>
              <a:rPr lang="hu-HU" altLang="hu-HU" sz="1800" i="1"/>
              <a:t>----- minél nagyobb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i="1"/>
              <a:t>És annál nagyobb lesz, minél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i="1"/>
              <a:t>gyorsabban növekszik</a:t>
            </a:r>
            <a:r>
              <a:rPr lang="hu-HU" altLang="hu-HU" sz="1800"/>
              <a:t>.</a:t>
            </a:r>
            <a:endParaRPr lang="en-US" altLang="hu-HU" sz="18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3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  <p:bldP spid="6150" grpId="0" animBg="1"/>
      <p:bldP spid="6151" grpId="0" animBg="1"/>
      <p:bldP spid="6155" grpId="0" animBg="1"/>
      <p:bldP spid="6156" grpId="0"/>
      <p:bldP spid="6157" grpId="0" animBg="1"/>
      <p:bldP spid="6158" grpId="0"/>
      <p:bldP spid="6159" grpId="0"/>
      <p:bldP spid="6162" grpId="0"/>
      <p:bldP spid="6163" grpId="0"/>
      <p:bldP spid="6164" grpId="0"/>
      <p:bldP spid="6164" grpId="1"/>
      <p:bldP spid="6165" grpId="0" animBg="1"/>
      <p:bldP spid="6166" grpId="0" animBg="1"/>
      <p:bldP spid="6168" grpId="0"/>
      <p:bldP spid="6169" grpId="0"/>
      <p:bldP spid="4117" grpId="0"/>
      <p:bldP spid="4118" grpId="0"/>
    </p:bld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3276</TotalTime>
  <Words>2289</Words>
  <Application>Microsoft Office PowerPoint</Application>
  <PresentationFormat>Diavetítés a képernyőre (4:3 oldalarány)</PresentationFormat>
  <Paragraphs>407</Paragraphs>
  <Slides>34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3</vt:i4>
      </vt:variant>
      <vt:variant>
        <vt:lpstr>Diacímek</vt:lpstr>
      </vt:variant>
      <vt:variant>
        <vt:i4>34</vt:i4>
      </vt:variant>
    </vt:vector>
  </HeadingPairs>
  <TitlesOfParts>
    <vt:vector size="40" baseType="lpstr">
      <vt:lpstr>Arial</vt:lpstr>
      <vt:lpstr>Cambria Math</vt:lpstr>
      <vt:lpstr>Alapértelmezett terv</vt:lpstr>
      <vt:lpstr>Graph</vt:lpstr>
      <vt:lpstr>Egyenlet</vt:lpstr>
      <vt:lpstr>Equation</vt:lpstr>
      <vt:lpstr>Matematika egy csekély értelmű medvebocs szemével:  Egy rendhagyó fizikaóra az Atomki Fizikusnapok programjában </vt:lpstr>
      <vt:lpstr>Motiváció</vt:lpstr>
      <vt:lpstr>Mi a függvény (Sulinet, 9. oszt.)? Lehet, hogy ez pontos, de sokaknak emészthetetlen. Nem lehetne gyakorlati példák után általánosítani? </vt:lpstr>
      <vt:lpstr>Mi a függvény - 2 (Sulinet, 9. oszt.)?</vt:lpstr>
      <vt:lpstr>Egy kis kitérő</vt:lpstr>
      <vt:lpstr>Másik kitérő: Érdekességek a hatványok világában</vt:lpstr>
      <vt:lpstr>A rendhagyó óra első diája:  Havazik</vt:lpstr>
      <vt:lpstr>Differenciálegyenlet ?</vt:lpstr>
      <vt:lpstr>Minél inkább havazik….</vt:lpstr>
      <vt:lpstr>Egy történet – sok alakban </vt:lpstr>
      <vt:lpstr>Mintha a jól ismert mértani sorozatokról lenne itt szó…</vt:lpstr>
      <vt:lpstr>A sakkjáték (sah-játék) legendája:</vt:lpstr>
      <vt:lpstr>Egy „szelídebb” példa: (attól függ persze, hogy kölcsön, vagy hitel)</vt:lpstr>
      <vt:lpstr>..de nem mindig elég a mértani sorozat</vt:lpstr>
      <vt:lpstr>Amikor csökken a vizsgált mennyiség</vt:lpstr>
      <vt:lpstr>Hasonló példák</vt:lpstr>
      <vt:lpstr>Elrettentésül – egy diplomamunka részlete (ELTE, 1999):</vt:lpstr>
      <vt:lpstr>Fizika a matematikában  -  matematika a fizikában</vt:lpstr>
      <vt:lpstr>1. tétel: alkotó lustaság</vt:lpstr>
      <vt:lpstr>…amely tovább alkot…</vt:lpstr>
      <vt:lpstr>….míg el nem szabadul a pokol….</vt:lpstr>
      <vt:lpstr>Az exponenciális függvény és a logaritmusfüggvény</vt:lpstr>
      <vt:lpstr>Járjunk a végére ennek a kamatos kamatnak:  an+1=a1 qn     !</vt:lpstr>
      <vt:lpstr>Egy beszúrás: itt ex azonnali felírása is lehetséges</vt:lpstr>
      <vt:lpstr>Ez eddig szép, de kicsit nehézkes. </vt:lpstr>
      <vt:lpstr>Sajnos még csak egyetlen függvény differenciálhányadosát ismerjük.</vt:lpstr>
      <vt:lpstr>Ezt a szabályt már csak alkalmaznunk kell.</vt:lpstr>
      <vt:lpstr>Írjuk fel hát életünk első (talán nem utolsó) differenciálegyenletét!</vt:lpstr>
      <vt:lpstr>Megvan tehát a megoldás:</vt:lpstr>
      <vt:lpstr>Az arányosság esete – ugyanúgy levezethető: </vt:lpstr>
      <vt:lpstr>Mitől természetes e?</vt:lpstr>
      <vt:lpstr>Végül….</vt:lpstr>
      <vt:lpstr>Egydimenziós mozgás (x tengely mentén),  állandó erő esetén</vt:lpstr>
      <vt:lpstr>Mi történt ezen a „fizikaórán”?</vt:lpstr>
    </vt:vector>
  </TitlesOfParts>
  <Company>MTA Atomki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Havazik</dc:title>
  <dc:creator>Sulik Béla</dc:creator>
  <cp:lastModifiedBy>Sulik Béla</cp:lastModifiedBy>
  <cp:revision>142</cp:revision>
  <dcterms:created xsi:type="dcterms:W3CDTF">2006-02-26T14:48:55Z</dcterms:created>
  <dcterms:modified xsi:type="dcterms:W3CDTF">2018-04-01T19:13:24Z</dcterms:modified>
</cp:coreProperties>
</file>